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7019925" cy="9305925"/>
  <p:embeddedFontLst>
    <p:embeddedFont>
      <p:font typeface="Roboto"/>
      <p:regular r:id="rId29"/>
      <p:bold r:id="rId30"/>
      <p:italic r:id="rId31"/>
      <p:boldItalic r:id="rId32"/>
    </p:embeddedFont>
    <p:embeddedFont>
      <p:font typeface="Roboto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7" roundtripDataSignature="AMtx7mi2MbgmaCaUz3xbSSaZ9a+HdAT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1" orient="horz"/>
        <p:guide pos="221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RobotoMedium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Medium-italic.fntdata"/><Relationship Id="rId12" Type="http://schemas.openxmlformats.org/officeDocument/2006/relationships/slide" Target="slides/slide7.xml"/><Relationship Id="rId34" Type="http://schemas.openxmlformats.org/officeDocument/2006/relationships/font" Target="fonts/RobotoMedium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Roboto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6333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6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9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631825" y="1106488"/>
            <a:ext cx="5308600" cy="2987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:notes"/>
          <p:cNvSpPr txBox="1"/>
          <p:nvPr>
            <p:ph idx="10" type="dt"/>
          </p:nvPr>
        </p:nvSpPr>
        <p:spPr>
          <a:xfrm>
            <a:off x="3976333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11/28/2018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0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20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21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2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22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3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23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8e4f7eef1_0_0:notes"/>
          <p:cNvSpPr/>
          <p:nvPr>
            <p:ph idx="2" type="sldImg"/>
          </p:nvPr>
        </p:nvSpPr>
        <p:spPr>
          <a:xfrm>
            <a:off x="719138" y="1163638"/>
            <a:ext cx="5581800" cy="31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8e4f7eef1_0_0:notes"/>
          <p:cNvSpPr txBox="1"/>
          <p:nvPr>
            <p:ph idx="1" type="body"/>
          </p:nvPr>
        </p:nvSpPr>
        <p:spPr>
          <a:xfrm>
            <a:off x="701993" y="4478476"/>
            <a:ext cx="5616000" cy="36642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28e4f7eef1_0_0:notes"/>
          <p:cNvSpPr txBox="1"/>
          <p:nvPr>
            <p:ph idx="12" type="sldNum"/>
          </p:nvPr>
        </p:nvSpPr>
        <p:spPr>
          <a:xfrm>
            <a:off x="3976333" y="8839014"/>
            <a:ext cx="3042000" cy="4668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nd Author name" showMasterSp="0">
  <p:cSld name="Title Slide and Author name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1" cy="685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5"/>
          <p:cNvSpPr txBox="1"/>
          <p:nvPr>
            <p:ph type="ctrTitle"/>
          </p:nvPr>
        </p:nvSpPr>
        <p:spPr>
          <a:xfrm>
            <a:off x="1524000" y="685801"/>
            <a:ext cx="9042400" cy="172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6000"/>
              <a:buFont typeface="Arial"/>
              <a:buNone/>
              <a:defRPr b="1" sz="6000">
                <a:solidFill>
                  <a:srgbClr val="289A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" type="subTitle"/>
          </p:nvPr>
        </p:nvSpPr>
        <p:spPr>
          <a:xfrm>
            <a:off x="2794000" y="2731118"/>
            <a:ext cx="6502400" cy="670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three pictures">
  <p:cSld name="Title, text and three picture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/>
          <p:nvPr>
            <p:ph idx="1" type="body"/>
          </p:nvPr>
        </p:nvSpPr>
        <p:spPr>
          <a:xfrm>
            <a:off x="609600" y="1600200"/>
            <a:ext cx="680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34"/>
          <p:cNvSpPr/>
          <p:nvPr>
            <p:ph idx="2" type="pic"/>
          </p:nvPr>
        </p:nvSpPr>
        <p:spPr>
          <a:xfrm>
            <a:off x="7721601" y="1600200"/>
            <a:ext cx="3860799" cy="132556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/>
          <p:nvPr>
            <p:ph idx="3" type="pic"/>
          </p:nvPr>
        </p:nvSpPr>
        <p:spPr>
          <a:xfrm>
            <a:off x="7721601" y="3008586"/>
            <a:ext cx="3860799" cy="132556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4"/>
          <p:cNvSpPr/>
          <p:nvPr>
            <p:ph idx="4" type="pic"/>
          </p:nvPr>
        </p:nvSpPr>
        <p:spPr>
          <a:xfrm>
            <a:off x="7721601" y="4419600"/>
            <a:ext cx="3860799" cy="13255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pictures and text">
  <p:cSld name="Title, three pictures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idx="1" type="body"/>
          </p:nvPr>
        </p:nvSpPr>
        <p:spPr>
          <a:xfrm>
            <a:off x="609600" y="3505200"/>
            <a:ext cx="10972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35"/>
          <p:cNvSpPr/>
          <p:nvPr>
            <p:ph idx="2" type="pic"/>
          </p:nvPr>
        </p:nvSpPr>
        <p:spPr>
          <a:xfrm>
            <a:off x="609601" y="1600200"/>
            <a:ext cx="3454400" cy="17526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/>
          <p:nvPr>
            <p:ph idx="3" type="pic"/>
          </p:nvPr>
        </p:nvSpPr>
        <p:spPr>
          <a:xfrm>
            <a:off x="4368800" y="1600200"/>
            <a:ext cx="3454400" cy="17526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5"/>
          <p:cNvSpPr/>
          <p:nvPr>
            <p:ph idx="4" type="pic"/>
          </p:nvPr>
        </p:nvSpPr>
        <p:spPr>
          <a:xfrm>
            <a:off x="8128000" y="1600200"/>
            <a:ext cx="3454400" cy="1752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/>
          <p:nvPr>
            <p:ph idx="2" type="chart"/>
          </p:nvPr>
        </p:nvSpPr>
        <p:spPr>
          <a:xfrm>
            <a:off x="609600" y="152400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ext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  <a:defRPr>
                <a:solidFill>
                  <a:srgbClr val="289A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609600" y="152400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" name="Google Shape;23;p27"/>
          <p:cNvSpPr txBox="1"/>
          <p:nvPr>
            <p:ph idx="2" type="body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bullets">
  <p:cSld name="Title, subtitle and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2" type="body"/>
          </p:nvPr>
        </p:nvSpPr>
        <p:spPr>
          <a:xfrm>
            <a:off x="6328229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609600" y="1524000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9"/>
          <p:cNvSpPr txBox="1"/>
          <p:nvPr>
            <p:ph idx="2" type="body"/>
          </p:nvPr>
        </p:nvSpPr>
        <p:spPr>
          <a:xfrm>
            <a:off x="609600" y="2286000"/>
            <a:ext cx="5386917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1"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9"/>
          <p:cNvSpPr/>
          <p:nvPr>
            <p:ph idx="3" type="pic"/>
          </p:nvPr>
        </p:nvSpPr>
        <p:spPr>
          <a:xfrm>
            <a:off x="6197600" y="1524000"/>
            <a:ext cx="53848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panel" showMasterSp="0">
  <p:cSld name="Closing panel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0"/>
          <p:cNvSpPr txBox="1"/>
          <p:nvPr/>
        </p:nvSpPr>
        <p:spPr>
          <a:xfrm>
            <a:off x="2843847" y="990600"/>
            <a:ext cx="6502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5400" u="none" cap="none" strike="noStrike">
              <a:solidFill>
                <a:srgbClr val="289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ig picture">
  <p:cSld name="Title and big pictur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/>
          <p:nvPr>
            <p:ph idx="2" type="pic"/>
          </p:nvPr>
        </p:nvSpPr>
        <p:spPr>
          <a:xfrm>
            <a:off x="609600" y="1524000"/>
            <a:ext cx="10972800" cy="449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icture and bullets">
  <p:cSld name="Title, picture and 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" type="body"/>
          </p:nvPr>
        </p:nvSpPr>
        <p:spPr>
          <a:xfrm>
            <a:off x="6197600" y="152763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2"/>
          <p:cNvSpPr txBox="1"/>
          <p:nvPr>
            <p:ph idx="2" type="body"/>
          </p:nvPr>
        </p:nvSpPr>
        <p:spPr>
          <a:xfrm>
            <a:off x="6197600" y="2286000"/>
            <a:ext cx="5386917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1"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32"/>
          <p:cNvSpPr/>
          <p:nvPr>
            <p:ph idx="3" type="pic"/>
          </p:nvPr>
        </p:nvSpPr>
        <p:spPr>
          <a:xfrm>
            <a:off x="609600" y="1524000"/>
            <a:ext cx="5384800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text">
  <p:cSld name="Title, subtitle and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2" type="body"/>
          </p:nvPr>
        </p:nvSpPr>
        <p:spPr>
          <a:xfrm>
            <a:off x="609600" y="44958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Relationship Id="rId5" Type="http://schemas.openxmlformats.org/officeDocument/2006/relationships/image" Target="../media/image29.jpg"/><Relationship Id="rId6" Type="http://schemas.openxmlformats.org/officeDocument/2006/relationships/image" Target="../media/image28.jpg"/><Relationship Id="rId7" Type="http://schemas.openxmlformats.org/officeDocument/2006/relationships/image" Target="../media/image27.jpg"/><Relationship Id="rId8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9.jpg"/><Relationship Id="rId6" Type="http://schemas.openxmlformats.org/officeDocument/2006/relationships/hyperlink" Target="http://www.cimmyt.org/" TargetMode="External"/><Relationship Id="rId7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bit.ly/3b8n1ea" TargetMode="External"/><Relationship Id="rId4" Type="http://schemas.openxmlformats.org/officeDocument/2006/relationships/hyperlink" Target="https://bit.ly/34GLOVL" TargetMode="External"/><Relationship Id="rId5" Type="http://schemas.openxmlformats.org/officeDocument/2006/relationships/hyperlink" Target="https://bit.ly/3bci4Bo" TargetMode="External"/><Relationship Id="rId6" Type="http://schemas.openxmlformats.org/officeDocument/2006/relationships/hyperlink" Target="https://bit.ly/31CJcW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pixabay.com/?utm_source=link-attribution&amp;utm_medium=referral&amp;utm_campaign=image&amp;utm_content=124578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0" y="685801"/>
            <a:ext cx="12192000" cy="172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5400"/>
              <a:buFont typeface="Arial"/>
              <a:buNone/>
            </a:pPr>
            <a:r>
              <a:rPr lang="en-US" sz="5400"/>
              <a:t>How to construct a scaling ambition</a:t>
            </a:r>
            <a:endParaRPr/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2794000" y="2731118"/>
            <a:ext cx="6502400" cy="670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/>
              <a:t>Virtual Workshop: “The Scaling Scan”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6324600" y="274638"/>
            <a:ext cx="525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By whom?</a:t>
            </a:r>
            <a:endParaRPr/>
          </a:p>
        </p:txBody>
      </p:sp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 txBox="1"/>
          <p:nvPr>
            <p:ph idx="2" type="body"/>
          </p:nvPr>
        </p:nvSpPr>
        <p:spPr>
          <a:xfrm>
            <a:off x="6717455" y="1905000"/>
            <a:ext cx="4893973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Who </a:t>
            </a: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leads and coordinates </a:t>
            </a: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the process of achieving the scaling ambition?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Who is </a:t>
            </a: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most interested and best suited and motivate</a:t>
            </a: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d to do so?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Do they have the </a:t>
            </a: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mandate and capacity </a:t>
            </a: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to perform that task?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-1" l="0" r="-1" t="23431"/>
          <a:stretch/>
        </p:blipFill>
        <p:spPr>
          <a:xfrm>
            <a:off x="13" y="7"/>
            <a:ext cx="6717443" cy="6857993"/>
          </a:xfrm>
          <a:custGeom>
            <a:rect b="b" l="l" r="r" t="t"/>
            <a:pathLst>
              <a:path extrusionOk="0" h="6858000" w="6717456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algn="l" dist="38100">
              <a:srgbClr val="D8D8D8">
                <a:alpha val="29411"/>
              </a:srgbClr>
            </a:outerShdw>
          </a:effectLst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/>
          <p:nvPr>
            <p:ph idx="2" type="body"/>
          </p:nvPr>
        </p:nvSpPr>
        <p:spPr>
          <a:xfrm>
            <a:off x="513140" y="2037282"/>
            <a:ext cx="5386917" cy="375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Rules of thumb to define a realistic target: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a project may be to lift adoption to 15-30% of the maximum-  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tipping point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after which scaling is easier.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 for a </a:t>
            </a: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reasonable amount 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a maximum and a minimum.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How many?</a:t>
            </a:r>
            <a:endParaRPr/>
          </a:p>
        </p:txBody>
      </p:sp>
      <p:grpSp>
        <p:nvGrpSpPr>
          <p:cNvPr id="196" name="Google Shape;196;p11"/>
          <p:cNvGrpSpPr/>
          <p:nvPr/>
        </p:nvGrpSpPr>
        <p:grpSpPr>
          <a:xfrm>
            <a:off x="6195324" y="1672762"/>
            <a:ext cx="5626825" cy="4194639"/>
            <a:chOff x="3962410" y="3051616"/>
            <a:chExt cx="4928462" cy="3806387"/>
          </a:xfrm>
        </p:grpSpPr>
        <p:pic>
          <p:nvPicPr>
            <p:cNvPr descr="Image result for rogers adoption tipping point market penetration" id="197" name="Google Shape;197;p11"/>
            <p:cNvPicPr preferRelativeResize="0"/>
            <p:nvPr/>
          </p:nvPicPr>
          <p:blipFill rotWithShape="1">
            <a:blip r:embed="rId4">
              <a:alphaModFix/>
            </a:blip>
            <a:srcRect b="0" l="0" r="4543" t="0"/>
            <a:stretch/>
          </p:blipFill>
          <p:spPr>
            <a:xfrm>
              <a:off x="3962410" y="3124201"/>
              <a:ext cx="4928462" cy="3733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1"/>
            <p:cNvPicPr preferRelativeResize="0"/>
            <p:nvPr/>
          </p:nvPicPr>
          <p:blipFill rotWithShape="1">
            <a:blip r:embed="rId5">
              <a:alphaModFix/>
            </a:blip>
            <a:srcRect b="0" l="4734" r="0" t="0"/>
            <a:stretch/>
          </p:blipFill>
          <p:spPr>
            <a:xfrm>
              <a:off x="4038600" y="3051616"/>
              <a:ext cx="1905000" cy="1825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1"/>
            <p:cNvSpPr/>
            <p:nvPr/>
          </p:nvSpPr>
          <p:spPr>
            <a:xfrm>
              <a:off x="5943600" y="3124200"/>
              <a:ext cx="1172100" cy="533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5394856" y="5086350"/>
              <a:ext cx="749300" cy="723900"/>
            </a:xfrm>
            <a:custGeom>
              <a:rect b="b" l="l" r="r" t="t"/>
              <a:pathLst>
                <a:path extrusionOk="0" h="723900" w="749300">
                  <a:moveTo>
                    <a:pt x="0" y="723900"/>
                  </a:moveTo>
                  <a:cubicBezTo>
                    <a:pt x="10583" y="719667"/>
                    <a:pt x="21077" y="715202"/>
                    <a:pt x="31750" y="711200"/>
                  </a:cubicBezTo>
                  <a:cubicBezTo>
                    <a:pt x="38017" y="708850"/>
                    <a:pt x="44949" y="708101"/>
                    <a:pt x="50800" y="704850"/>
                  </a:cubicBezTo>
                  <a:cubicBezTo>
                    <a:pt x="64143" y="697437"/>
                    <a:pt x="74420" y="684277"/>
                    <a:pt x="88900" y="679450"/>
                  </a:cubicBezTo>
                  <a:cubicBezTo>
                    <a:pt x="136783" y="663489"/>
                    <a:pt x="77761" y="685019"/>
                    <a:pt x="127000" y="660400"/>
                  </a:cubicBezTo>
                  <a:cubicBezTo>
                    <a:pt x="179580" y="634110"/>
                    <a:pt x="110505" y="677746"/>
                    <a:pt x="165100" y="641350"/>
                  </a:cubicBezTo>
                  <a:cubicBezTo>
                    <a:pt x="169333" y="635000"/>
                    <a:pt x="172057" y="627326"/>
                    <a:pt x="177800" y="622300"/>
                  </a:cubicBezTo>
                  <a:cubicBezTo>
                    <a:pt x="189287" y="612249"/>
                    <a:pt x="215900" y="596900"/>
                    <a:pt x="215900" y="596900"/>
                  </a:cubicBezTo>
                  <a:cubicBezTo>
                    <a:pt x="220133" y="590550"/>
                    <a:pt x="223204" y="583246"/>
                    <a:pt x="228600" y="577850"/>
                  </a:cubicBezTo>
                  <a:cubicBezTo>
                    <a:pt x="278550" y="527900"/>
                    <a:pt x="214686" y="608517"/>
                    <a:pt x="266700" y="546100"/>
                  </a:cubicBezTo>
                  <a:cubicBezTo>
                    <a:pt x="271586" y="540237"/>
                    <a:pt x="273441" y="531818"/>
                    <a:pt x="279400" y="527050"/>
                  </a:cubicBezTo>
                  <a:cubicBezTo>
                    <a:pt x="284627" y="522869"/>
                    <a:pt x="292599" y="523951"/>
                    <a:pt x="298450" y="520700"/>
                  </a:cubicBezTo>
                  <a:cubicBezTo>
                    <a:pt x="311793" y="513287"/>
                    <a:pt x="336550" y="495300"/>
                    <a:pt x="336550" y="495300"/>
                  </a:cubicBezTo>
                  <a:cubicBezTo>
                    <a:pt x="340783" y="488950"/>
                    <a:pt x="343854" y="481646"/>
                    <a:pt x="349250" y="476250"/>
                  </a:cubicBezTo>
                  <a:cubicBezTo>
                    <a:pt x="354646" y="470854"/>
                    <a:pt x="363274" y="469293"/>
                    <a:pt x="368300" y="463550"/>
                  </a:cubicBezTo>
                  <a:cubicBezTo>
                    <a:pt x="420158" y="404283"/>
                    <a:pt x="369887" y="441325"/>
                    <a:pt x="412750" y="412750"/>
                  </a:cubicBezTo>
                  <a:cubicBezTo>
                    <a:pt x="446617" y="361950"/>
                    <a:pt x="402167" y="423333"/>
                    <a:pt x="444500" y="381000"/>
                  </a:cubicBezTo>
                  <a:cubicBezTo>
                    <a:pt x="486833" y="338667"/>
                    <a:pt x="425450" y="383117"/>
                    <a:pt x="476250" y="349250"/>
                  </a:cubicBezTo>
                  <a:cubicBezTo>
                    <a:pt x="490550" y="306350"/>
                    <a:pt x="470718" y="352851"/>
                    <a:pt x="501650" y="317500"/>
                  </a:cubicBezTo>
                  <a:cubicBezTo>
                    <a:pt x="511701" y="306013"/>
                    <a:pt x="518583" y="292100"/>
                    <a:pt x="527050" y="279400"/>
                  </a:cubicBezTo>
                  <a:cubicBezTo>
                    <a:pt x="531283" y="273050"/>
                    <a:pt x="533400" y="264583"/>
                    <a:pt x="539750" y="260350"/>
                  </a:cubicBezTo>
                  <a:lnTo>
                    <a:pt x="577850" y="234950"/>
                  </a:lnTo>
                  <a:cubicBezTo>
                    <a:pt x="592150" y="192050"/>
                    <a:pt x="572318" y="238551"/>
                    <a:pt x="603250" y="203200"/>
                  </a:cubicBezTo>
                  <a:cubicBezTo>
                    <a:pt x="613301" y="191713"/>
                    <a:pt x="620183" y="177800"/>
                    <a:pt x="628650" y="165100"/>
                  </a:cubicBezTo>
                  <a:cubicBezTo>
                    <a:pt x="632883" y="158750"/>
                    <a:pt x="635000" y="150283"/>
                    <a:pt x="641350" y="146050"/>
                  </a:cubicBezTo>
                  <a:lnTo>
                    <a:pt x="660400" y="133350"/>
                  </a:lnTo>
                  <a:cubicBezTo>
                    <a:pt x="676361" y="85467"/>
                    <a:pt x="652974" y="142632"/>
                    <a:pt x="685800" y="101600"/>
                  </a:cubicBezTo>
                  <a:cubicBezTo>
                    <a:pt x="706251" y="76036"/>
                    <a:pt x="675111" y="87291"/>
                    <a:pt x="704850" y="63500"/>
                  </a:cubicBezTo>
                  <a:cubicBezTo>
                    <a:pt x="710077" y="59319"/>
                    <a:pt x="717550" y="59267"/>
                    <a:pt x="723900" y="57150"/>
                  </a:cubicBezTo>
                  <a:cubicBezTo>
                    <a:pt x="739861" y="9267"/>
                    <a:pt x="718331" y="68289"/>
                    <a:pt x="742950" y="19050"/>
                  </a:cubicBezTo>
                  <a:cubicBezTo>
                    <a:pt x="745943" y="13063"/>
                    <a:pt x="749300" y="0"/>
                    <a:pt x="749300" y="0"/>
                  </a:cubicBezTo>
                </a:path>
              </a:pathLst>
            </a:custGeom>
            <a:noFill/>
            <a:ln cap="flat" cmpd="sng" w="76200">
              <a:solidFill>
                <a:srgbClr val="598C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By when?</a:t>
            </a:r>
            <a:endParaRPr/>
          </a:p>
        </p:txBody>
      </p:sp>
      <p:sp>
        <p:nvSpPr>
          <p:cNvPr id="206" name="Google Shape;206;p12"/>
          <p:cNvSpPr txBox="1"/>
          <p:nvPr>
            <p:ph idx="1" type="body"/>
          </p:nvPr>
        </p:nvSpPr>
        <p:spPr>
          <a:xfrm>
            <a:off x="381000" y="2011680"/>
            <a:ext cx="5579224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What is a realistic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timeline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for achieving the scaling ambition?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Does the leadership for scaling need to be done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in phases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handed over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at some time? If so, when?</a:t>
            </a:r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2" l="0" r="24545" t="0"/>
          <a:stretch/>
        </p:blipFill>
        <p:spPr>
          <a:xfrm>
            <a:off x="6400800" y="1676400"/>
            <a:ext cx="4754880" cy="4206240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D8D8D8">
                <a:alpha val="29411"/>
              </a:srgbClr>
            </a:outerShdw>
          </a:effectLst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Scaling ambition</a:t>
            </a:r>
            <a:endParaRPr/>
          </a:p>
        </p:txBody>
      </p:sp>
      <p:sp>
        <p:nvSpPr>
          <p:cNvPr id="214" name="Google Shape;214;p13"/>
          <p:cNvSpPr/>
          <p:nvPr/>
        </p:nvSpPr>
        <p:spPr>
          <a:xfrm rot="10800000">
            <a:off x="660399" y="1417638"/>
            <a:ext cx="3708400" cy="4652962"/>
          </a:xfrm>
          <a:prstGeom prst="leftArrowCallout">
            <a:avLst>
              <a:gd fmla="val 30331" name="adj1"/>
              <a:gd fmla="val 27221" name="adj2"/>
              <a:gd fmla="val 28554" name="adj3"/>
              <a:gd fmla="val 64977" name="adj4"/>
            </a:avLst>
          </a:prstGeom>
          <a:solidFill>
            <a:srgbClr val="289A82"/>
          </a:solidFill>
          <a:ln cap="flat" cmpd="sng" w="25400">
            <a:solidFill>
              <a:srgbClr val="79C0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762000" y="1654389"/>
            <a:ext cx="2235200" cy="3785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19" lvl="0" marL="38101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⮚"/>
            </a:pPr>
            <a:r>
              <a:rPr b="1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What?</a:t>
            </a:r>
            <a:r>
              <a:rPr b="1" i="0" lang="en-US" sz="2133" u="none" cap="none" strike="noStrike">
                <a:solidFill>
                  <a:srgbClr val="455F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19" lvl="0" marL="3810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⮚"/>
            </a:pPr>
            <a:r>
              <a:rPr b="1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19" lvl="0" marL="3810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⮚"/>
            </a:pPr>
            <a:r>
              <a:rPr b="1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who?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19" lvl="0" marL="3810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⮚"/>
            </a:pPr>
            <a:r>
              <a:rPr b="1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who?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19" lvl="0" marL="3810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⮚"/>
            </a:pPr>
            <a:r>
              <a:rPr b="1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19" lvl="0" marL="3810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⮚"/>
            </a:pPr>
            <a:r>
              <a:rPr b="1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19" lvl="0" marL="3810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⮚"/>
            </a:pPr>
            <a:r>
              <a:rPr b="1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when?</a:t>
            </a:r>
            <a:endParaRPr b="1" i="0" sz="2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4648200" y="1524000"/>
            <a:ext cx="6963229" cy="4495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[time], [leading organization(s)] supports the scaling process of [innovation] from [current amount] to [future amount] for [target group] in [intervention area] to [contribution to system change]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How to construct a scaling ambition</a:t>
            </a:r>
            <a:endParaRPr/>
          </a:p>
        </p:txBody>
      </p:sp>
      <p:grpSp>
        <p:nvGrpSpPr>
          <p:cNvPr id="224" name="Google Shape;224;p14"/>
          <p:cNvGrpSpPr/>
          <p:nvPr/>
        </p:nvGrpSpPr>
        <p:grpSpPr>
          <a:xfrm>
            <a:off x="66000" y="2156698"/>
            <a:ext cx="12060000" cy="3600000"/>
            <a:chOff x="66000" y="861299"/>
            <a:chExt cx="12060000" cy="3600000"/>
          </a:xfrm>
        </p:grpSpPr>
        <p:sp>
          <p:nvSpPr>
            <p:cNvPr id="225" name="Google Shape;225;p14"/>
            <p:cNvSpPr/>
            <p:nvPr/>
          </p:nvSpPr>
          <p:spPr>
            <a:xfrm>
              <a:off x="768000" y="861299"/>
              <a:ext cx="2196000" cy="2196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289A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236000" y="1329299"/>
              <a:ext cx="1260000" cy="126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6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6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DRAFT A SCALING AMBITION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998000" y="861299"/>
              <a:ext cx="2196000" cy="2196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289A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466000" y="1329299"/>
              <a:ext cx="1260000" cy="126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29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 txBox="1"/>
            <p:nvPr/>
          </p:nvSpPr>
          <p:spPr>
            <a:xfrm>
              <a:off x="429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SYSTEMS CHECK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9228000" y="861299"/>
              <a:ext cx="2196000" cy="2196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289A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9696000" y="1329299"/>
              <a:ext cx="1260000" cy="1260000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852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852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RESPONSABILITY CHECK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ustainability with solid fill" id="237" name="Google Shape;23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26670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 b="0" l="19227" r="0" t="12000"/>
          <a:stretch/>
        </p:blipFill>
        <p:spPr>
          <a:xfrm>
            <a:off x="10820400" y="213519"/>
            <a:ext cx="860339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>
            <p:ph idx="1" type="body"/>
          </p:nvPr>
        </p:nvSpPr>
        <p:spPr>
          <a:xfrm>
            <a:off x="143409" y="1340358"/>
            <a:ext cx="1107113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i="0" lang="en-US" u="none" strike="noStrike">
                <a:latin typeface="Arial"/>
                <a:ea typeface="Arial"/>
                <a:cs typeface="Arial"/>
                <a:sym typeface="Arial"/>
              </a:rPr>
              <a:t>Systems change happens </a:t>
            </a:r>
            <a:r>
              <a:rPr b="1" i="0" lang="en-US" u="none" strike="noStrike">
                <a:latin typeface="Arial"/>
                <a:ea typeface="Arial"/>
                <a:cs typeface="Arial"/>
                <a:sym typeface="Arial"/>
              </a:rPr>
              <a:t>in phases</a:t>
            </a:r>
            <a:r>
              <a:rPr b="0" i="0" lang="en-US" u="none" strike="noStrike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45" name="Google Shape;245;p15"/>
          <p:cNvSpPr txBox="1"/>
          <p:nvPr>
            <p:ph type="title"/>
          </p:nvPr>
        </p:nvSpPr>
        <p:spPr>
          <a:xfrm>
            <a:off x="400641" y="381000"/>
            <a:ext cx="112800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Systems check</a:t>
            </a:r>
            <a:endParaRPr/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2483358"/>
            <a:ext cx="7405710" cy="2094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>
            <p:ph idx="2" type="body"/>
          </p:nvPr>
        </p:nvSpPr>
        <p:spPr>
          <a:xfrm>
            <a:off x="2734912" y="2371318"/>
            <a:ext cx="1295400" cy="367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/>
              <a:t>Inception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4468139" y="2418719"/>
            <a:ext cx="1319389" cy="371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movers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 txBox="1"/>
          <p:nvPr>
            <p:ph idx="2" type="body"/>
          </p:nvPr>
        </p:nvSpPr>
        <p:spPr>
          <a:xfrm>
            <a:off x="6224138" y="2420729"/>
            <a:ext cx="1295400" cy="367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Critical mass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7855969" y="2411030"/>
            <a:ext cx="1772240" cy="287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454676" y="4882037"/>
            <a:ext cx="11071138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analysis of the system helps us to reflect </a:t>
            </a:r>
            <a:r>
              <a:rPr b="1" i="0" lang="en-US" sz="2000" u="none" cap="none" strike="noStrike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in what phase we are.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 rot="-5400000">
            <a:off x="8907150" y="3511075"/>
            <a:ext cx="1734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©NewForesight Consultancy BV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How to construct a scaling ambition</a:t>
            </a:r>
            <a:endParaRPr/>
          </a:p>
        </p:txBody>
      </p:sp>
      <p:grpSp>
        <p:nvGrpSpPr>
          <p:cNvPr id="259" name="Google Shape;259;p16"/>
          <p:cNvGrpSpPr/>
          <p:nvPr/>
        </p:nvGrpSpPr>
        <p:grpSpPr>
          <a:xfrm>
            <a:off x="66000" y="2156698"/>
            <a:ext cx="12060000" cy="3600000"/>
            <a:chOff x="66000" y="861299"/>
            <a:chExt cx="12060000" cy="3600000"/>
          </a:xfrm>
        </p:grpSpPr>
        <p:sp>
          <p:nvSpPr>
            <p:cNvPr id="260" name="Google Shape;260;p16"/>
            <p:cNvSpPr/>
            <p:nvPr/>
          </p:nvSpPr>
          <p:spPr>
            <a:xfrm>
              <a:off x="768000" y="861299"/>
              <a:ext cx="2196000" cy="2196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289A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1236000" y="1329299"/>
              <a:ext cx="1260000" cy="126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6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6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DRAFT A SCALING AMBITION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998000" y="861299"/>
              <a:ext cx="2196000" cy="2196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289A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5466000" y="1329299"/>
              <a:ext cx="1260000" cy="126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29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429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SYSTEMS CHECK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9228000" y="861299"/>
              <a:ext cx="2196000" cy="2196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289A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9696000" y="1329299"/>
              <a:ext cx="1260000" cy="1260000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852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8526000" y="374129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RESPONSABILITY CHECK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ustainability with solid fill" id="272" name="Google Shape;27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26670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idx="2" type="body"/>
          </p:nvPr>
        </p:nvSpPr>
        <p:spPr>
          <a:xfrm>
            <a:off x="530899" y="1523999"/>
            <a:ext cx="5386917" cy="3352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i="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i="0" lang="en-US" u="none" strike="noStrike">
                <a:latin typeface="Arial"/>
                <a:ea typeface="Arial"/>
                <a:cs typeface="Arial"/>
                <a:sym typeface="Arial"/>
              </a:rPr>
              <a:t>Implications for society and the environment</a:t>
            </a:r>
            <a:r>
              <a:rPr b="0" i="0" lang="en-US" u="none" strike="noStrike">
                <a:latin typeface="Arial"/>
                <a:ea typeface="Arial"/>
                <a:cs typeface="Arial"/>
                <a:sym typeface="Arial"/>
              </a:rPr>
              <a:t>, both positive and negative.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What are the potential negative side effects and implications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for reaching the scaling ambition?</a:t>
            </a:r>
            <a:endParaRPr/>
          </a:p>
        </p:txBody>
      </p:sp>
      <p:sp>
        <p:nvSpPr>
          <p:cNvPr id="279" name="Google Shape;279;p17"/>
          <p:cNvSpPr/>
          <p:nvPr>
            <p:ph idx="3" type="pic"/>
          </p:nvPr>
        </p:nvSpPr>
        <p:spPr>
          <a:xfrm>
            <a:off x="6185040" y="1417638"/>
            <a:ext cx="53848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Responsability check</a:t>
            </a:r>
            <a:endParaRPr/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9502" y="274638"/>
            <a:ext cx="860338" cy="89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 rotWithShape="1">
          <a:blip r:embed="rId4">
            <a:alphaModFix amt="85000"/>
          </a:blip>
          <a:srcRect b="16007" l="17823" r="6928" t="8741"/>
          <a:stretch/>
        </p:blipFill>
        <p:spPr>
          <a:xfrm>
            <a:off x="6096000" y="1619486"/>
            <a:ext cx="5791200" cy="432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idx="2" type="body"/>
          </p:nvPr>
        </p:nvSpPr>
        <p:spPr>
          <a:xfrm>
            <a:off x="609600" y="1437736"/>
            <a:ext cx="5386917" cy="465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/>
              <a:t> 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Use of resources</a:t>
            </a:r>
            <a:endParaRPr/>
          </a:p>
          <a:p>
            <a:pPr indent="-285750" lvl="1" marL="742950" rtl="0" algn="l">
              <a:lnSpc>
                <a:spcPct val="3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Quality of resources</a:t>
            </a:r>
            <a:endParaRPr/>
          </a:p>
          <a:p>
            <a:pPr indent="-285750" lvl="1" marL="742950" rtl="0" algn="l">
              <a:lnSpc>
                <a:spcPct val="3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Climate change</a:t>
            </a:r>
            <a:endParaRPr/>
          </a:p>
          <a:p>
            <a:pPr indent="-285750" lvl="1" marL="742950" rtl="0" algn="l">
              <a:lnSpc>
                <a:spcPct val="3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Biodiversity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9" name="Google Shape;289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Environmental responsability</a:t>
            </a:r>
            <a:endParaRPr/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9502" y="274638"/>
            <a:ext cx="860338" cy="89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ral sea" id="291" name="Google Shape;291;p1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9072" r="9070" t="0"/>
          <a:stretch/>
        </p:blipFill>
        <p:spPr>
          <a:xfrm>
            <a:off x="6096000" y="1437736"/>
            <a:ext cx="5486400" cy="4658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s, Macro, Nature, Outdoors, Plant, Rain, Soil, Life" id="292" name="Google Shape;292;p18"/>
          <p:cNvPicPr preferRelativeResize="0"/>
          <p:nvPr/>
        </p:nvPicPr>
        <p:blipFill rotWithShape="1">
          <a:blip r:embed="rId5">
            <a:alphaModFix/>
          </a:blip>
          <a:srcRect b="-2" l="26896" r="7324" t="0"/>
          <a:stretch/>
        </p:blipFill>
        <p:spPr>
          <a:xfrm>
            <a:off x="559723" y="1638467"/>
            <a:ext cx="914400" cy="931416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pic>
        <p:nvPicPr>
          <p:cNvPr descr="Climate Change, Drought, Climate, Dry, Environment" id="293" name="Google Shape;293;p18"/>
          <p:cNvPicPr preferRelativeResize="0"/>
          <p:nvPr/>
        </p:nvPicPr>
        <p:blipFill rotWithShape="1">
          <a:blip r:embed="rId6">
            <a:alphaModFix/>
          </a:blip>
          <a:srcRect b="-2" l="20479" r="5888" t="0"/>
          <a:stretch/>
        </p:blipFill>
        <p:spPr>
          <a:xfrm>
            <a:off x="512884" y="3791511"/>
            <a:ext cx="914404" cy="931416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pic>
        <p:nvPicPr>
          <p:cNvPr descr="Drip, Drop Of Water, Wave, Wet, Water, Circle" id="294" name="Google Shape;294;p18"/>
          <p:cNvPicPr preferRelativeResize="0"/>
          <p:nvPr/>
        </p:nvPicPr>
        <p:blipFill rotWithShape="1">
          <a:blip r:embed="rId7">
            <a:alphaModFix/>
          </a:blip>
          <a:srcRect b="-1" l="16505" r="18454" t="0"/>
          <a:stretch/>
        </p:blipFill>
        <p:spPr>
          <a:xfrm>
            <a:off x="526751" y="2714991"/>
            <a:ext cx="914400" cy="931412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547" y="4923909"/>
            <a:ext cx="933741" cy="931412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/>
          <p:nvPr>
            <p:ph idx="2" type="body"/>
          </p:nvPr>
        </p:nvSpPr>
        <p:spPr>
          <a:xfrm>
            <a:off x="609600" y="1524000"/>
            <a:ext cx="5386917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Gender equality</a:t>
            </a:r>
            <a:endParaRPr/>
          </a:p>
          <a:p>
            <a:pPr indent="-342900" lvl="0" marL="342900" rtl="0" algn="l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Age equality</a:t>
            </a:r>
            <a:endParaRPr/>
          </a:p>
          <a:p>
            <a:pPr indent="-342900" lvl="0" marL="342900" rtl="0" algn="l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Inclusiveness</a:t>
            </a:r>
            <a:endParaRPr/>
          </a:p>
          <a:p>
            <a:pPr indent="-342900" lvl="0" marL="342900" rtl="0" algn="l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Power equity</a:t>
            </a:r>
            <a:endParaRPr/>
          </a:p>
          <a:p>
            <a:pPr indent="-342900" lvl="0" marL="342900" rtl="0" algn="l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Resilience</a:t>
            </a:r>
            <a:endParaRPr/>
          </a:p>
        </p:txBody>
      </p:sp>
      <p:sp>
        <p:nvSpPr>
          <p:cNvPr id="301" name="Google Shape;301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Social responsibility</a:t>
            </a:r>
            <a:endParaRPr/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3">
            <a:alphaModFix/>
          </a:blip>
          <a:srcRect b="-2" l="9398" r="-2" t="0"/>
          <a:stretch/>
        </p:blipFill>
        <p:spPr>
          <a:xfrm>
            <a:off x="7534919" y="-2050"/>
            <a:ext cx="4659749" cy="3433016"/>
          </a:xfrm>
          <a:custGeom>
            <a:rect b="b" l="l" r="r" t="t"/>
            <a:pathLst>
              <a:path extrusionOk="0" h="3316924" w="4502173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7034" y="2780300"/>
            <a:ext cx="3250800" cy="3315600"/>
          </a:xfrm>
          <a:prstGeom prst="ellipse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6751"/>
            <a:ext cx="12192000" cy="74117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br>
              <a:rPr lang="en-US"/>
            </a:b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5781963" y="1761062"/>
            <a:ext cx="6096000" cy="4804390"/>
            <a:chOff x="0" y="2348"/>
            <a:chExt cx="6096000" cy="4804390"/>
          </a:xfrm>
        </p:grpSpPr>
        <p:sp>
          <p:nvSpPr>
            <p:cNvPr id="86" name="Google Shape;86;p2"/>
            <p:cNvSpPr/>
            <p:nvPr/>
          </p:nvSpPr>
          <p:spPr>
            <a:xfrm>
              <a:off x="0" y="2348"/>
              <a:ext cx="6096000" cy="1549803"/>
            </a:xfrm>
            <a:prstGeom prst="rect">
              <a:avLst/>
            </a:prstGeom>
            <a:solidFill>
              <a:srgbClr val="5C922F">
                <a:alpha val="60392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0" y="2348"/>
              <a:ext cx="6096000" cy="15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1. Construct a scaling ambition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(what, for who, why, by who…)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0" y="1669568"/>
              <a:ext cx="6096000" cy="1549803"/>
            </a:xfrm>
            <a:prstGeom prst="rect">
              <a:avLst/>
            </a:prstGeom>
            <a:solidFill>
              <a:srgbClr val="5C922F">
                <a:alpha val="70588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 txBox="1"/>
            <p:nvPr/>
          </p:nvSpPr>
          <p:spPr>
            <a:xfrm>
              <a:off x="0" y="1669568"/>
              <a:ext cx="6096000" cy="15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. Assess the status of 10 scaling ingredients </a:t>
              </a: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for achieving a scaling ambition</a:t>
              </a:r>
              <a:endPara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3256935"/>
              <a:ext cx="6096000" cy="1549803"/>
            </a:xfrm>
            <a:prstGeom prst="rect">
              <a:avLst/>
            </a:prstGeom>
            <a:solidFill>
              <a:srgbClr val="5C922F">
                <a:alpha val="70588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0" y="3256935"/>
              <a:ext cx="6096000" cy="15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b="1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Identify bottlenecks and opportunities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Scaling ambition</a:t>
            </a:r>
            <a:endParaRPr/>
          </a:p>
        </p:txBody>
      </p:sp>
      <p:sp>
        <p:nvSpPr>
          <p:cNvPr id="310" name="Google Shape;310;p20"/>
          <p:cNvSpPr txBox="1"/>
          <p:nvPr>
            <p:ph idx="1" type="body"/>
          </p:nvPr>
        </p:nvSpPr>
        <p:spPr>
          <a:xfrm>
            <a:off x="609600" y="1273437"/>
            <a:ext cx="5486400" cy="4670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When you</a:t>
            </a:r>
            <a:r>
              <a:rPr b="0" i="0" lang="en-US" sz="1800" u="none" strike="noStrike">
                <a:latin typeface="Arial"/>
                <a:ea typeface="Arial"/>
                <a:cs typeface="Arial"/>
                <a:sym typeface="Arial"/>
              </a:rPr>
              <a:t> write down your </a:t>
            </a:r>
            <a:r>
              <a:rPr b="1" i="0" lang="en-US" sz="1800" u="none" strike="noStrike">
                <a:latin typeface="Arial"/>
                <a:ea typeface="Arial"/>
                <a:cs typeface="Arial"/>
                <a:sym typeface="Arial"/>
              </a:rPr>
              <a:t>scaling ambition</a:t>
            </a:r>
            <a:r>
              <a:rPr b="0" i="0" lang="en-US" sz="1800" u="none" strike="noStrike">
                <a:latin typeface="Arial"/>
                <a:ea typeface="Arial"/>
                <a:cs typeface="Arial"/>
                <a:sym typeface="Arial"/>
              </a:rPr>
              <a:t>, consider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b="1" lang="en-US" sz="1800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[time], [leading organization(s)]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supports the scaling process of </a:t>
            </a:r>
            <a:r>
              <a:rPr b="1" lang="en-US" sz="1800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[innovation]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from [</a:t>
            </a:r>
            <a:r>
              <a:rPr b="1" lang="en-US" sz="1800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current amount]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lang="en-US" sz="1800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[future amount]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b="1" lang="en-US" sz="1800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[target group]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lang="en-US" sz="1800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[intervention area]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-US" sz="1800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[contribution to system change]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273437"/>
            <a:ext cx="4980090" cy="470618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0"/>
          <p:cNvSpPr txBox="1"/>
          <p:nvPr/>
        </p:nvSpPr>
        <p:spPr>
          <a:xfrm>
            <a:off x="3886200" y="4627003"/>
            <a:ext cx="2590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Responsibility 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box Checked with solid fill" id="313" name="Google Shape;3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461081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 with solid fill" id="314" name="Google Shape;3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539346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/>
          <p:nvPr/>
        </p:nvSpPr>
        <p:spPr>
          <a:xfrm>
            <a:off x="423694" y="2109233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sp>
        <p:nvSpPr>
          <p:cNvPr id="325" name="Google Shape;325;p22"/>
          <p:cNvSpPr/>
          <p:nvPr/>
        </p:nvSpPr>
        <p:spPr>
          <a:xfrm>
            <a:off x="3262852" y="2109233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sp>
        <p:nvSpPr>
          <p:cNvPr id="326" name="Google Shape;326;p22"/>
          <p:cNvSpPr/>
          <p:nvPr/>
        </p:nvSpPr>
        <p:spPr>
          <a:xfrm>
            <a:off x="6102010" y="2109233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pic>
        <p:nvPicPr>
          <p:cNvPr id="327" name="Google Shape;3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0703" y="2900876"/>
            <a:ext cx="785975" cy="63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822" y="2750161"/>
            <a:ext cx="1234301" cy="9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326" y="2966966"/>
            <a:ext cx="1879577" cy="461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2"/>
          <p:cNvGrpSpPr/>
          <p:nvPr/>
        </p:nvGrpSpPr>
        <p:grpSpPr>
          <a:xfrm>
            <a:off x="254999" y="4581625"/>
            <a:ext cx="2557315" cy="666103"/>
            <a:chOff x="0" y="-114300"/>
            <a:chExt cx="5114629" cy="1332206"/>
          </a:xfrm>
        </p:grpSpPr>
        <p:sp>
          <p:nvSpPr>
            <p:cNvPr id="331" name="Google Shape;331;p22"/>
            <p:cNvSpPr txBox="1"/>
            <p:nvPr/>
          </p:nvSpPr>
          <p:spPr>
            <a:xfrm>
              <a:off x="0" y="-114300"/>
              <a:ext cx="5114629" cy="57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8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WEBSITE</a:t>
              </a:r>
              <a:endParaRPr b="0" i="0" sz="1867" u="none" cap="none" strike="noStrike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2"/>
            <p:cNvSpPr txBox="1"/>
            <p:nvPr/>
          </p:nvSpPr>
          <p:spPr>
            <a:xfrm>
              <a:off x="0" y="686478"/>
              <a:ext cx="5114629" cy="531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www.cimmyt.org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2"/>
          <p:cNvGrpSpPr/>
          <p:nvPr/>
        </p:nvGrpSpPr>
        <p:grpSpPr>
          <a:xfrm>
            <a:off x="2473551" y="4581624"/>
            <a:ext cx="3962399" cy="1505158"/>
            <a:chOff x="-1725563" y="-114300"/>
            <a:chExt cx="7924796" cy="3010316"/>
          </a:xfrm>
        </p:grpSpPr>
        <p:sp>
          <p:nvSpPr>
            <p:cNvPr id="334" name="Google Shape;334;p22"/>
            <p:cNvSpPr txBox="1"/>
            <p:nvPr/>
          </p:nvSpPr>
          <p:spPr>
            <a:xfrm>
              <a:off x="0" y="-114300"/>
              <a:ext cx="4149429" cy="57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8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TWITTER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2"/>
            <p:cNvSpPr txBox="1"/>
            <p:nvPr/>
          </p:nvSpPr>
          <p:spPr>
            <a:xfrm>
              <a:off x="-1725563" y="686694"/>
              <a:ext cx="7924796" cy="2209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@mxboa @ lennartwol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#scaling4SD #scaling CoP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2"/>
          <p:cNvGrpSpPr/>
          <p:nvPr/>
        </p:nvGrpSpPr>
        <p:grpSpPr>
          <a:xfrm>
            <a:off x="6174615" y="4581624"/>
            <a:ext cx="2147320" cy="1222922"/>
            <a:chOff x="0" y="-114300"/>
            <a:chExt cx="4294640" cy="2445844"/>
          </a:xfrm>
        </p:grpSpPr>
        <p:sp>
          <p:nvSpPr>
            <p:cNvPr id="337" name="Google Shape;337;p22"/>
            <p:cNvSpPr txBox="1"/>
            <p:nvPr/>
          </p:nvSpPr>
          <p:spPr>
            <a:xfrm>
              <a:off x="0" y="-114300"/>
              <a:ext cx="4294640" cy="57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8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E-MAIL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2"/>
            <p:cNvSpPr txBox="1"/>
            <p:nvPr/>
          </p:nvSpPr>
          <p:spPr>
            <a:xfrm>
              <a:off x="0" y="686478"/>
              <a:ext cx="4294640" cy="1645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m.boa@cgiar.org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l.woltering@cgiar.org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2"/>
          <p:cNvSpPr/>
          <p:nvPr/>
        </p:nvSpPr>
        <p:spPr>
          <a:xfrm>
            <a:off x="9053881" y="2109232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sp>
        <p:nvSpPr>
          <p:cNvPr id="340" name="Google Shape;340;p22"/>
          <p:cNvSpPr txBox="1"/>
          <p:nvPr/>
        </p:nvSpPr>
        <p:spPr>
          <a:xfrm>
            <a:off x="9053881" y="4581624"/>
            <a:ext cx="2147320" cy="28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8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n-US" sz="1867" u="none" cap="none" strike="noStrike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rPr>
              <a:t>Scaling CoP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9053881" y="4982012"/>
            <a:ext cx="2147320" cy="265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 working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0466" y="2568917"/>
            <a:ext cx="1834150" cy="1300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2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CONNECT US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"/>
          <p:cNvSpPr/>
          <p:nvPr/>
        </p:nvSpPr>
        <p:spPr>
          <a:xfrm>
            <a:off x="478321" y="1792936"/>
            <a:ext cx="10991784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‘Pilots Never Fail, Pilots Never Scale’: Why the Global Development Community Needs a More Realistic Approach to Reaching Billions: </a:t>
            </a:r>
            <a:r>
              <a:rPr b="0" i="0" lang="en-US" sz="2400" u="sng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https://bit.ly/3b8n1ea</a:t>
            </a: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Scaling – from “reaching many” to sustainable systems change at scale: A critical shift in mindset: </a:t>
            </a:r>
            <a:r>
              <a:rPr b="0" i="0" lang="en-US" sz="2400" u="sng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https://bit.ly/34GLOVL</a:t>
            </a: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Scaling impact: innovation for the public good: </a:t>
            </a:r>
            <a:r>
              <a:rPr b="0" i="0" lang="en-US" sz="2400" u="sng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https://bit.ly/3bci4Bo</a:t>
            </a: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Scale up Sourceboook: </a:t>
            </a:r>
            <a:r>
              <a:rPr b="0" i="0" lang="en-US" sz="2400" u="sng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https://bit.ly/31CJcWY</a:t>
            </a:r>
            <a:r>
              <a:rPr b="0" i="0" lang="en-US" sz="2400" u="none" cap="none" strike="noStrik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5C5F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3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Suggested literature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Step 1. Define a Scaling ambition</a:t>
            </a:r>
            <a:endParaRPr/>
          </a:p>
        </p:txBody>
      </p: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609600" y="1524000"/>
            <a:ext cx="5715000" cy="4495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The “what to scale” in a </a:t>
            </a:r>
            <a:r>
              <a:rPr b="1" lang="en-US"/>
              <a:t>context </a:t>
            </a:r>
            <a:r>
              <a:rPr lang="en-US"/>
              <a:t>– the where, by when, from whom, who is involved and why is it important.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A </a:t>
            </a:r>
            <a:r>
              <a:rPr b="1" lang="en-US"/>
              <a:t>responsible</a:t>
            </a:r>
            <a:r>
              <a:rPr lang="en-US"/>
              <a:t> scaling ambition - anticipating potential environmental and social trade-offs- and regarded as part of larger </a:t>
            </a:r>
            <a:r>
              <a:rPr b="1" lang="en-US"/>
              <a:t>systems change. 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hink beyond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what only one project can contribute. </a:t>
            </a:r>
            <a:endParaRPr/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741" y="1524000"/>
            <a:ext cx="4873496" cy="44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9002825" y="56242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Images from </a:t>
            </a:r>
            <a:r>
              <a:rPr b="0" i="0" lang="en-US" sz="700" u="sng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700" u="none" cap="none" strike="noStrike">
                <a:solidFill>
                  <a:srgbClr val="88888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What?</a:t>
            </a:r>
            <a:endParaRPr/>
          </a:p>
        </p:txBody>
      </p:sp>
      <p:sp>
        <p:nvSpPr>
          <p:cNvPr id="107" name="Google Shape;107;p5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Key questions: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What is the most </a:t>
            </a:r>
            <a:r>
              <a:rPr b="1" lang="en-US" sz="1800"/>
              <a:t>promising innovation </a:t>
            </a:r>
            <a:r>
              <a:rPr lang="en-US" sz="1800"/>
              <a:t>identified in projects with the potential to have an impact at scale?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Do you have deep </a:t>
            </a:r>
            <a:r>
              <a:rPr b="1" lang="en-US" sz="1800"/>
              <a:t>understanding and expertise </a:t>
            </a:r>
            <a:r>
              <a:rPr lang="en-US" sz="1800"/>
              <a:t>on that innovation?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What are the </a:t>
            </a:r>
            <a:r>
              <a:rPr b="1" lang="en-US" sz="1800"/>
              <a:t>essential components </a:t>
            </a:r>
            <a:r>
              <a:rPr lang="en-US" sz="1800"/>
              <a:t>for its effectiveness?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 simpler an innovation, the easier it will be to scale. 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08" name="Google Shape;108;p5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/>
              <a:t>Innovation = the introduction of something new, a new technology / practice, approach or form of organization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228600" y="6550223"/>
            <a:ext cx="51210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Adapted from MSI -Larry Cooley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5"/>
          <p:cNvGrpSpPr/>
          <p:nvPr/>
        </p:nvGrpSpPr>
        <p:grpSpPr>
          <a:xfrm>
            <a:off x="7585563" y="4953777"/>
            <a:ext cx="2905951" cy="1261532"/>
            <a:chOff x="71024" y="0"/>
            <a:chExt cx="2905951" cy="1261532"/>
          </a:xfrm>
        </p:grpSpPr>
        <p:sp>
          <p:nvSpPr>
            <p:cNvPr id="111" name="Google Shape;111;p5"/>
            <p:cNvSpPr/>
            <p:nvPr/>
          </p:nvSpPr>
          <p:spPr>
            <a:xfrm rot="-300000">
              <a:off x="76553" y="525481"/>
              <a:ext cx="2894893" cy="253270"/>
            </a:xfrm>
            <a:prstGeom prst="mathMinus">
              <a:avLst>
                <a:gd fmla="val 23520" name="adj1"/>
              </a:avLst>
            </a:prstGeom>
            <a:solidFill>
              <a:srgbClr val="BEDB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365760" y="63076"/>
              <a:ext cx="914400" cy="50461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79C13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615440" y="0"/>
              <a:ext cx="975360" cy="52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1615440" y="0"/>
              <a:ext cx="975360" cy="52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Fidelity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767840" y="693843"/>
              <a:ext cx="914400" cy="504613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79C13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84099" y="731689"/>
              <a:ext cx="1521561" cy="52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184099" y="731689"/>
              <a:ext cx="1521561" cy="52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Simplification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6146800" y="1948934"/>
            <a:ext cx="60930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319E87"/>
                </a:solidFill>
                <a:latin typeface="Arial"/>
                <a:ea typeface="Arial"/>
                <a:cs typeface="Arial"/>
                <a:sym typeface="Arial"/>
              </a:rPr>
              <a:t>The simpler an innovation, the easier it will be to scale.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7125" y="2420012"/>
            <a:ext cx="1100850" cy="24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8e4f7eef1_0_0"/>
          <p:cNvSpPr txBox="1"/>
          <p:nvPr>
            <p:ph type="title"/>
          </p:nvPr>
        </p:nvSpPr>
        <p:spPr>
          <a:xfrm>
            <a:off x="381000" y="274638"/>
            <a:ext cx="10972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Innovation</a:t>
            </a:r>
            <a:endParaRPr/>
          </a:p>
        </p:txBody>
      </p:sp>
      <p:sp>
        <p:nvSpPr>
          <p:cNvPr id="127" name="Google Shape;127;g128e4f7eef1_0_0"/>
          <p:cNvSpPr txBox="1"/>
          <p:nvPr>
            <p:ph idx="1" type="body"/>
          </p:nvPr>
        </p:nvSpPr>
        <p:spPr>
          <a:xfrm>
            <a:off x="381000" y="2255838"/>
            <a:ext cx="5283300" cy="376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Innovations can be technologies, product, services and practices, but also organizational and institutional arrangements (Sartas, et al, 2020).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Innovations scale as part of packages: </a:t>
            </a:r>
            <a:endParaRPr/>
          </a:p>
          <a:p>
            <a:pPr indent="-368300" lvl="0" marL="4572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core innovations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complementary/supportive innovations. </a:t>
            </a:r>
            <a:endParaRPr/>
          </a:p>
        </p:txBody>
      </p:sp>
      <p:sp>
        <p:nvSpPr>
          <p:cNvPr id="128" name="Google Shape;128;g128e4f7eef1_0_0"/>
          <p:cNvSpPr/>
          <p:nvPr/>
        </p:nvSpPr>
        <p:spPr>
          <a:xfrm>
            <a:off x="7409598" y="1951084"/>
            <a:ext cx="3465600" cy="2665200"/>
          </a:xfrm>
          <a:prstGeom prst="triangle">
            <a:avLst>
              <a:gd fmla="val 50000" name="adj"/>
            </a:avLst>
          </a:prstGeom>
          <a:solidFill>
            <a:srgbClr val="D686E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28e4f7eef1_0_0"/>
          <p:cNvSpPr txBox="1"/>
          <p:nvPr/>
        </p:nvSpPr>
        <p:spPr>
          <a:xfrm>
            <a:off x="8180478" y="3374125"/>
            <a:ext cx="1924800" cy="10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Core </a:t>
            </a:r>
            <a:endParaRPr b="1" sz="16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innovation</a:t>
            </a:r>
            <a:endParaRPr sz="1600">
              <a:solidFill>
                <a:srgbClr val="701C7F"/>
              </a:solidFill>
            </a:endParaRPr>
          </a:p>
        </p:txBody>
      </p:sp>
      <p:grpSp>
        <p:nvGrpSpPr>
          <p:cNvPr id="130" name="Google Shape;130;g128e4f7eef1_0_0"/>
          <p:cNvGrpSpPr/>
          <p:nvPr/>
        </p:nvGrpSpPr>
        <p:grpSpPr>
          <a:xfrm>
            <a:off x="7978629" y="4212850"/>
            <a:ext cx="4033961" cy="1052043"/>
            <a:chOff x="3698064" y="3159716"/>
            <a:chExt cx="3025547" cy="789052"/>
          </a:xfrm>
        </p:grpSpPr>
        <p:sp>
          <p:nvSpPr>
            <p:cNvPr id="131" name="Google Shape;131;g128e4f7eef1_0_0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761E8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g128e4f7eef1_0_0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761E86"/>
                </a:solidFill>
              </a:endParaRPr>
            </a:p>
          </p:txBody>
        </p:sp>
        <p:sp>
          <p:nvSpPr>
            <p:cNvPr id="133" name="Google Shape;133;g128e4f7eef1_0_0"/>
            <p:cNvSpPr/>
            <p:nvPr/>
          </p:nvSpPr>
          <p:spPr>
            <a:xfrm>
              <a:off x="5582711" y="3159716"/>
              <a:ext cx="1140900" cy="7890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MATURITY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34" name="Google Shape;134;g128e4f7eef1_0_0"/>
          <p:cNvGrpSpPr/>
          <p:nvPr/>
        </p:nvGrpSpPr>
        <p:grpSpPr>
          <a:xfrm>
            <a:off x="6525895" y="2198612"/>
            <a:ext cx="2232262" cy="3269799"/>
            <a:chOff x="2608487" y="1649001"/>
            <a:chExt cx="1674238" cy="2452410"/>
          </a:xfrm>
        </p:grpSpPr>
        <p:sp>
          <p:nvSpPr>
            <p:cNvPr id="135" name="Google Shape;135;g128e4f7eef1_0_0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g128e4f7eef1_0_0"/>
            <p:cNvSpPr/>
            <p:nvPr/>
          </p:nvSpPr>
          <p:spPr>
            <a:xfrm>
              <a:off x="2608487" y="3159711"/>
              <a:ext cx="1014900" cy="9417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EVIDENCE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37" name="Google Shape;137;g128e4f7eef1_0_0"/>
          <p:cNvGrpSpPr/>
          <p:nvPr/>
        </p:nvGrpSpPr>
        <p:grpSpPr>
          <a:xfrm>
            <a:off x="8053298" y="672350"/>
            <a:ext cx="3069356" cy="3407678"/>
            <a:chOff x="3754067" y="504275"/>
            <a:chExt cx="2302075" cy="2555823"/>
          </a:xfrm>
        </p:grpSpPr>
        <p:sp>
          <p:nvSpPr>
            <p:cNvPr id="138" name="Google Shape;138;g128e4f7eef1_0_0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55156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g128e4f7eef1_0_0"/>
            <p:cNvSpPr/>
            <p:nvPr/>
          </p:nvSpPr>
          <p:spPr>
            <a:xfrm>
              <a:off x="3754067" y="504275"/>
              <a:ext cx="1624800" cy="12594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EXPERTISE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0" name="Google Shape;140;g128e4f7eef1_0_0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55156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Example: Innovations and scaling…</a:t>
            </a:r>
            <a:endParaRPr/>
          </a:p>
        </p:txBody>
      </p:sp>
      <p:sp>
        <p:nvSpPr>
          <p:cNvPr id="147" name="Google Shape;147;p6"/>
          <p:cNvSpPr txBox="1"/>
          <p:nvPr>
            <p:ph idx="2" type="body"/>
          </p:nvPr>
        </p:nvSpPr>
        <p:spPr>
          <a:xfrm>
            <a:off x="4446825" y="2255838"/>
            <a:ext cx="7516575" cy="4144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US" sz="1900"/>
              <a:t>Cellphone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89A82"/>
              </a:buClr>
              <a:buSzPts val="1900"/>
              <a:buChar char="•"/>
            </a:pPr>
            <a:r>
              <a:rPr lang="en-US" sz="1900">
                <a:solidFill>
                  <a:srgbClr val="289A82"/>
                </a:solidFill>
              </a:rPr>
              <a:t>Technological innovation </a:t>
            </a:r>
            <a:r>
              <a:rPr lang="en-US" sz="1900"/>
              <a:t>(apps, camera, etc)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89A82"/>
              </a:buClr>
              <a:buSzPts val="1900"/>
              <a:buChar char="•"/>
            </a:pPr>
            <a:r>
              <a:rPr lang="en-US" sz="1900">
                <a:solidFill>
                  <a:srgbClr val="289A82"/>
                </a:solidFill>
              </a:rPr>
              <a:t>Infrastructural innovation </a:t>
            </a:r>
            <a:r>
              <a:rPr lang="en-US" sz="1900"/>
              <a:t>(antennas</a:t>
            </a:r>
            <a:r>
              <a:rPr lang="en-US" sz="1900">
                <a:solidFill>
                  <a:srgbClr val="289A82"/>
                </a:solidFill>
              </a:rPr>
              <a:t>, </a:t>
            </a:r>
            <a:r>
              <a:rPr lang="en-US" sz="1900"/>
              <a:t>network infrastructure)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89A82"/>
              </a:buClr>
              <a:buSzPts val="1900"/>
              <a:buChar char="•"/>
            </a:pPr>
            <a:r>
              <a:rPr lang="en-US" sz="1900">
                <a:solidFill>
                  <a:srgbClr val="289A82"/>
                </a:solidFill>
              </a:rPr>
              <a:t>Market innovation </a:t>
            </a:r>
            <a:r>
              <a:rPr lang="en-US" sz="1900"/>
              <a:t>(promotions, incentives)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89A82"/>
              </a:buClr>
              <a:buSzPts val="1900"/>
              <a:buChar char="•"/>
            </a:pPr>
            <a:r>
              <a:rPr lang="en-US" sz="1900">
                <a:solidFill>
                  <a:srgbClr val="289A82"/>
                </a:solidFill>
              </a:rPr>
              <a:t>Policy innovation </a:t>
            </a:r>
            <a:r>
              <a:rPr lang="en-US" sz="1900"/>
              <a:t>(safety and privacy policies)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89A82"/>
              </a:buClr>
              <a:buSzPts val="1900"/>
              <a:buChar char="•"/>
            </a:pPr>
            <a:r>
              <a:rPr lang="en-US" sz="1900">
                <a:solidFill>
                  <a:srgbClr val="289A82"/>
                </a:solidFill>
              </a:rPr>
              <a:t>Value chain innovation </a:t>
            </a:r>
            <a:r>
              <a:rPr lang="en-US" sz="1900"/>
              <a:t>(availability of spare parts &amp; accessories)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89A82"/>
              </a:buClr>
              <a:buSzPts val="1900"/>
              <a:buChar char="•"/>
            </a:pPr>
            <a:r>
              <a:rPr lang="en-US" sz="1900">
                <a:solidFill>
                  <a:srgbClr val="289A82"/>
                </a:solidFill>
              </a:rPr>
              <a:t>Knowledge and skills innovation </a:t>
            </a:r>
            <a:r>
              <a:rPr lang="en-US" sz="1900"/>
              <a:t>(training for repairs)</a:t>
            </a:r>
            <a:endParaRPr/>
          </a:p>
          <a:p>
            <a:pPr indent="-23495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(Source: based on Marc Schut (IITA), 2017)</a:t>
            </a:r>
            <a:endParaRPr/>
          </a:p>
          <a:p>
            <a:pPr indent="-23495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6"/>
          <p:cNvSpPr txBox="1"/>
          <p:nvPr/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....All these innovations need to </a:t>
            </a: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scale in parallel 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technological innovation...takes time and resources...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xus One, Smartphone, Mobile Phone, Android Os"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2127161"/>
            <a:ext cx="2694225" cy="414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9284" t="0"/>
          <a:stretch/>
        </p:blipFill>
        <p:spPr>
          <a:xfrm>
            <a:off x="5166232" y="838199"/>
            <a:ext cx="6921935" cy="497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Why?</a:t>
            </a: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609600" y="1676400"/>
            <a:ext cx="5283200" cy="4343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persistent problem are you addressing?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larger development outcome (SDGs) you aim to contribute to?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309815" y="4137819"/>
            <a:ext cx="5156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systems change we contribute to is… 🡪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7881636" y="5732209"/>
            <a:ext cx="2350595" cy="205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3"/>
              <a:buFont typeface="Arial"/>
              <a:buNone/>
            </a:pPr>
            <a:r>
              <a:rPr b="0" i="0" lang="en-US" sz="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Stockholm Resilience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For whom?</a:t>
            </a:r>
            <a:endParaRPr/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609600" y="2142585"/>
            <a:ext cx="6705600" cy="364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and sustainability are achieved by </a:t>
            </a: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</a:t>
            </a: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 end-users, consumers and/ or intermediaries, others?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groups 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(not) targeting who can benefit most from the innovation?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3734" l="0" r="-2" t="5179"/>
          <a:stretch/>
        </p:blipFill>
        <p:spPr>
          <a:xfrm>
            <a:off x="6873497" y="-27425"/>
            <a:ext cx="4979304" cy="3401561"/>
          </a:xfrm>
          <a:custGeom>
            <a:rect b="b" l="l" r="r" t="t"/>
            <a:pathLst>
              <a:path extrusionOk="0" h="3364992" w="4979304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3417" l="0" r="2" t="4504"/>
          <a:stretch/>
        </p:blipFill>
        <p:spPr>
          <a:xfrm>
            <a:off x="6926537" y="3429000"/>
            <a:ext cx="4925479" cy="3401568"/>
          </a:xfrm>
          <a:custGeom>
            <a:rect b="b" l="l" r="r" t="t"/>
            <a:pathLst>
              <a:path extrusionOk="0" h="3364992" w="4925479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609600" y="1524000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/>
              <a:t>The intervention area…</a:t>
            </a:r>
            <a:endParaRPr b="1"/>
          </a:p>
        </p:txBody>
      </p:sp>
      <p:sp>
        <p:nvSpPr>
          <p:cNvPr id="176" name="Google Shape;176;p9"/>
          <p:cNvSpPr txBox="1"/>
          <p:nvPr>
            <p:ph idx="2" type="body"/>
          </p:nvPr>
        </p:nvSpPr>
        <p:spPr>
          <a:xfrm>
            <a:off x="609600" y="2590800"/>
            <a:ext cx="5386917" cy="350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boundaries are you considering?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looking at geographic expansion or more/different target population in the same geography?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15094"/>
          <a:stretch/>
        </p:blipFill>
        <p:spPr>
          <a:xfrm>
            <a:off x="6197600" y="1524000"/>
            <a:ext cx="53848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Where?</a:t>
            </a:r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4837" y="274638"/>
            <a:ext cx="9810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 One">
  <a:themeElements>
    <a:clrScheme name="Color palete CIMMYT">
      <a:dk1>
        <a:srgbClr val="000000"/>
      </a:dk1>
      <a:lt1>
        <a:srgbClr val="FFFFFF"/>
      </a:lt1>
      <a:dk2>
        <a:srgbClr val="00B0F0"/>
      </a:dk2>
      <a:lt2>
        <a:srgbClr val="DC7610"/>
      </a:lt2>
      <a:accent1>
        <a:srgbClr val="7BC142"/>
      </a:accent1>
      <a:accent2>
        <a:srgbClr val="41542E"/>
      </a:accent2>
      <a:accent3>
        <a:srgbClr val="F2E6D7"/>
      </a:accent3>
      <a:accent4>
        <a:srgbClr val="4D4D4F"/>
      </a:accent4>
      <a:accent5>
        <a:srgbClr val="BCBEC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2015-06-16T20:26:42Z</dcterms:created>
  <dc:creator>STORR, Samuel James (CIMMYT)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0x0101002D663BDC0239AE41A2096A37E60A1B46</vt:lpwstr>
  </property>
</Properties>
</file>