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7019925" cy="9305925"/>
  <p:embeddedFontLst>
    <p:embeddedFont>
      <p:font typeface="Palatino Linotype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3" roundtripDataSignature="AMtx7mjwNMJCG78ajA8KjNwSiQzGhnqj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1" orient="horz"/>
        <p:guide pos="221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bold.fntdata"/><Relationship Id="rId25" Type="http://schemas.openxmlformats.org/officeDocument/2006/relationships/font" Target="fonts/PalatinoLinotype-regular.fntdata"/><Relationship Id="rId28" Type="http://schemas.openxmlformats.org/officeDocument/2006/relationships/font" Target="fonts/PalatinoLinotype-boldItalic.fntdata"/><Relationship Id="rId27" Type="http://schemas.openxmlformats.org/officeDocument/2006/relationships/font" Target="fonts/PalatinoLinotyp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Si, no es aplicable, no es un problema para el escalamiento, y por eso recibe una puntuación positiva de 5. </a:t>
            </a:r>
            <a:endParaRPr/>
          </a:p>
        </p:txBody>
      </p:sp>
      <p:sp>
        <p:nvSpPr>
          <p:cNvPr id="268" name="Google Shape;268;p17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8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631825" y="1106488"/>
            <a:ext cx="5308600" cy="2987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:notes"/>
          <p:cNvSpPr txBox="1"/>
          <p:nvPr>
            <p:ph idx="10" type="dt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11/28/2018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31825" y="1106488"/>
            <a:ext cx="5308600" cy="2987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really know what is the back box, and we want to understand what’s happening in that black box…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Larry Cooley: Successful Pilot + Hope = Change at scale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Lets characterize pilot projects and Scaling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CIMMYT has not had success going from Piloting to Scaling, but other organization had the same problem (SNV, GIZ, IFAD, USAID) </a:t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:notes"/>
          <p:cNvSpPr txBox="1"/>
          <p:nvPr>
            <p:ph idx="10" type="dt"/>
          </p:nvPr>
        </p:nvSpPr>
        <p:spPr>
          <a:xfrm>
            <a:off x="3976333" y="0"/>
            <a:ext cx="3041968" cy="46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11/28/2018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719138" y="1163638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nd Author name" showMasterSp="0">
  <p:cSld name="Title Slide and Author name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1" cy="685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>
            <p:ph type="ctrTitle"/>
          </p:nvPr>
        </p:nvSpPr>
        <p:spPr>
          <a:xfrm>
            <a:off x="1524000" y="685801"/>
            <a:ext cx="9042400" cy="172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6000"/>
              <a:buFont typeface="Arial"/>
              <a:buNone/>
              <a:defRPr b="1" sz="6000">
                <a:solidFill>
                  <a:srgbClr val="289A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2794000" y="2731118"/>
            <a:ext cx="6502400" cy="6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three pictures">
  <p:cSld name="Title, text and three pictur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609600" y="1600200"/>
            <a:ext cx="680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30"/>
          <p:cNvSpPr/>
          <p:nvPr>
            <p:ph idx="2" type="pic"/>
          </p:nvPr>
        </p:nvSpPr>
        <p:spPr>
          <a:xfrm>
            <a:off x="7721601" y="1600200"/>
            <a:ext cx="38607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/>
          <p:nvPr>
            <p:ph idx="3" type="pic"/>
          </p:nvPr>
        </p:nvSpPr>
        <p:spPr>
          <a:xfrm>
            <a:off x="7721601" y="3008586"/>
            <a:ext cx="38607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0"/>
          <p:cNvSpPr/>
          <p:nvPr>
            <p:ph idx="4" type="pic"/>
          </p:nvPr>
        </p:nvSpPr>
        <p:spPr>
          <a:xfrm>
            <a:off x="7721601" y="4419600"/>
            <a:ext cx="38607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pictures and text">
  <p:cSld name="Title, three pictures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609600" y="3505200"/>
            <a:ext cx="10972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1"/>
          <p:cNvSpPr/>
          <p:nvPr>
            <p:ph idx="2" type="pic"/>
          </p:nvPr>
        </p:nvSpPr>
        <p:spPr>
          <a:xfrm>
            <a:off x="609601" y="1600200"/>
            <a:ext cx="345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/>
          <p:nvPr>
            <p:ph idx="3" type="pic"/>
          </p:nvPr>
        </p:nvSpPr>
        <p:spPr>
          <a:xfrm>
            <a:off x="4368800" y="1600200"/>
            <a:ext cx="345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1"/>
          <p:cNvSpPr/>
          <p:nvPr>
            <p:ph idx="4" type="pic"/>
          </p:nvPr>
        </p:nvSpPr>
        <p:spPr>
          <a:xfrm>
            <a:off x="8128000" y="1600200"/>
            <a:ext cx="345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/>
          <p:nvPr>
            <p:ph idx="2" type="chart"/>
          </p:nvPr>
        </p:nvSpPr>
        <p:spPr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ext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  <a:defRPr>
                <a:solidFill>
                  <a:srgbClr val="289A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609600" y="1524000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23"/>
          <p:cNvSpPr txBox="1"/>
          <p:nvPr>
            <p:ph idx="2" type="body"/>
          </p:nvPr>
        </p:nvSpPr>
        <p:spPr>
          <a:xfrm>
            <a:off x="609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 sz="1800"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" name="Google Shape;23;p23"/>
          <p:cNvSpPr/>
          <p:nvPr>
            <p:ph idx="3" type="pic"/>
          </p:nvPr>
        </p:nvSpPr>
        <p:spPr>
          <a:xfrm>
            <a:off x="6197600" y="1524000"/>
            <a:ext cx="5384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and bullets">
  <p:cSld name="Title, picture and bulle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6197600" y="15276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6197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 sz="1800"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24"/>
          <p:cNvSpPr/>
          <p:nvPr>
            <p:ph idx="3" type="pic"/>
          </p:nvPr>
        </p:nvSpPr>
        <p:spPr>
          <a:xfrm>
            <a:off x="609600" y="1524000"/>
            <a:ext cx="5384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bullets">
  <p:cSld name="Title, subtitle and bulle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328229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panel" showMasterSp="0">
  <p:cSld name="Closing panel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7"/>
          <p:cNvSpPr txBox="1"/>
          <p:nvPr/>
        </p:nvSpPr>
        <p:spPr>
          <a:xfrm>
            <a:off x="2843847" y="990600"/>
            <a:ext cx="650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sz="5400">
              <a:solidFill>
                <a:srgbClr val="289A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ig picture">
  <p:cSld name="Title and big pictur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/>
          <p:nvPr>
            <p:ph idx="2" type="pic"/>
          </p:nvPr>
        </p:nvSpPr>
        <p:spPr>
          <a:xfrm>
            <a:off x="609600" y="15240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text">
  <p:cSld name="Title, subtitle and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  <a:defRPr b="1"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609600" y="44958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1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6.jpg"/><Relationship Id="rId6" Type="http://schemas.openxmlformats.org/officeDocument/2006/relationships/hyperlink" Target="http://www.cimmyt.org/" TargetMode="External"/><Relationship Id="rId7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4.jpg"/><Relationship Id="rId6" Type="http://schemas.openxmlformats.org/officeDocument/2006/relationships/image" Target="../media/image20.jp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0" y="685801"/>
            <a:ext cx="12192000" cy="172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5400"/>
              <a:buFont typeface="Arial"/>
              <a:buNone/>
            </a:pPr>
            <a:r>
              <a:rPr lang="en-US" sz="5400"/>
              <a:t>The Scaling Ingredients</a:t>
            </a:r>
            <a:endParaRPr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2794000" y="2731118"/>
            <a:ext cx="6502400" cy="6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/>
              <a:t>Virtual Workshop: “The Scaling Scan”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Finance</a:t>
            </a:r>
            <a:endParaRPr/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Purchase / financing capacity of the target group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Available, accessible, and affordable financial mechanisms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Sufficient and sustainable funding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/>
              <a:t>Financial risks acceptable</a:t>
            </a:r>
            <a:endParaRPr/>
          </a:p>
        </p:txBody>
      </p:sp>
      <p:sp>
        <p:nvSpPr>
          <p:cNvPr id="193" name="Google Shape;193;p10"/>
          <p:cNvSpPr txBox="1"/>
          <p:nvPr>
            <p:ph idx="2" type="body"/>
          </p:nvPr>
        </p:nvSpPr>
        <p:spPr>
          <a:xfrm>
            <a:off x="6328229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/>
              <a:t>Effective financing options to produce, deliver, manage and acquire the innovation</a:t>
            </a:r>
            <a:endParaRPr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b="41192" l="35246" r="14480" t="19673"/>
          <a:stretch/>
        </p:blipFill>
        <p:spPr>
          <a:xfrm>
            <a:off x="7142616" y="2255838"/>
            <a:ext cx="3654425" cy="3707945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Knowledge and skills</a:t>
            </a:r>
            <a:endParaRPr/>
          </a:p>
        </p:txBody>
      </p:sp>
      <p:sp>
        <p:nvSpPr>
          <p:cNvPr id="201" name="Google Shape;201;p11"/>
          <p:cNvSpPr txBox="1"/>
          <p:nvPr>
            <p:ph idx="1" type="body"/>
          </p:nvPr>
        </p:nvSpPr>
        <p:spPr>
          <a:xfrm>
            <a:off x="609600" y="2255838"/>
            <a:ext cx="5283200" cy="414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The target group knows how to use innovation and has the necessary skills to do so. 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Available appropriate training materials and methods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Provision of (local) training programs 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Institutional environment conducive to  develop and  improve the innovation within the national and local system</a:t>
            </a:r>
            <a:r>
              <a:rPr lang="en-US">
                <a:solidFill>
                  <a:srgbClr val="000000"/>
                </a:solidFill>
              </a:rPr>
              <a:t>. </a:t>
            </a:r>
            <a:endParaRPr/>
          </a:p>
        </p:txBody>
      </p:sp>
      <p:sp>
        <p:nvSpPr>
          <p:cNvPr id="202" name="Google Shape;202;p11"/>
          <p:cNvSpPr txBox="1"/>
          <p:nvPr>
            <p:ph idx="2" type="body"/>
          </p:nvPr>
        </p:nvSpPr>
        <p:spPr>
          <a:xfrm>
            <a:off x="6328229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03" name="Google Shape;203;p11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Capacities at individual and institutional level to use, adapt and promote the innovation at scale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2615" y="2410648"/>
            <a:ext cx="3654426" cy="3707945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Collaboration</a:t>
            </a:r>
            <a:endParaRPr/>
          </a:p>
        </p:txBody>
      </p:sp>
      <p:sp>
        <p:nvSpPr>
          <p:cNvPr id="210" name="Google Shape;210;p12"/>
          <p:cNvSpPr txBox="1"/>
          <p:nvPr>
            <p:ph idx="1" type="body"/>
          </p:nvPr>
        </p:nvSpPr>
        <p:spPr>
          <a:xfrm>
            <a:off x="5029200" y="1474078"/>
            <a:ext cx="6707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i="0" lang="en-US" sz="1900" u="none" strike="noStrike"/>
              <a:t>Strategic collaboration within and beyond the sector to scale the innovation</a:t>
            </a:r>
            <a:endParaRPr sz="1900"/>
          </a:p>
        </p:txBody>
      </p:sp>
      <p:sp>
        <p:nvSpPr>
          <p:cNvPr id="211" name="Google Shape;211;p12"/>
          <p:cNvSpPr txBox="1"/>
          <p:nvPr>
            <p:ph idx="2" type="body"/>
          </p:nvPr>
        </p:nvSpPr>
        <p:spPr>
          <a:xfrm>
            <a:off x="6197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Relevant stakeholders involved that can operate at scale and/or sustain the scaling of the innovation engaged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Definition of roles and responsibilities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Existence of effective networks and platforms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Effective links with parallel initiatives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 policy processes</a:t>
            </a:r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609" r="11057" t="0"/>
          <a:stretch/>
        </p:blipFill>
        <p:spPr>
          <a:xfrm>
            <a:off x="1445063" y="2014672"/>
            <a:ext cx="3584137" cy="3334081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Evidence and learning</a:t>
            </a:r>
            <a:endParaRPr/>
          </a:p>
        </p:txBody>
      </p:sp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 txBox="1"/>
          <p:nvPr>
            <p:ph idx="2" type="body"/>
          </p:nvPr>
        </p:nvSpPr>
        <p:spPr>
          <a:xfrm>
            <a:off x="6328229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useful and credible data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Effective use of data and knowledge management tools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Decision-making based on data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Institutional learning</a:t>
            </a:r>
            <a:endParaRPr/>
          </a:p>
        </p:txBody>
      </p:sp>
      <p:sp>
        <p:nvSpPr>
          <p:cNvPr id="220" name="Google Shape;220;p13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strike="noStrike">
                <a:latin typeface="Open Sans"/>
                <a:ea typeface="Open Sans"/>
                <a:cs typeface="Open Sans"/>
                <a:sym typeface="Open Sans"/>
              </a:rPr>
              <a:t>Credible evidence and facts underpin and help gain support to reach the scaling ambition</a:t>
            </a:r>
            <a:endParaRPr b="1"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986" y="2239962"/>
            <a:ext cx="3654427" cy="3714324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Leadership and Management</a:t>
            </a:r>
            <a:endParaRPr/>
          </a:p>
        </p:txBody>
      </p:sp>
      <p:sp>
        <p:nvSpPr>
          <p:cNvPr id="227" name="Google Shape;227;p14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Established, recognized and connected leadership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Involvement of key stakeholders in decision-making process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Spokespersons or ambassadors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Change management processes to effectively pursue the scaling ambition</a:t>
            </a:r>
            <a:endParaRPr/>
          </a:p>
        </p:txBody>
      </p:sp>
      <p:sp>
        <p:nvSpPr>
          <p:cNvPr id="228" name="Google Shape;228;p14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/>
              <a:t>Effective coordination and navigation to achieve the scaling ambition</a:t>
            </a:r>
            <a:endParaRPr/>
          </a:p>
        </p:txBody>
      </p:sp>
      <p:pic>
        <p:nvPicPr>
          <p:cNvPr descr="Image"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989500"/>
            <a:ext cx="4045500" cy="4052400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Public Sector Governance</a:t>
            </a:r>
            <a:endParaRPr/>
          </a:p>
        </p:txBody>
      </p:sp>
      <p:sp>
        <p:nvSpPr>
          <p:cNvPr id="235" name="Google Shape;235;p15"/>
          <p:cNvSpPr txBox="1"/>
          <p:nvPr>
            <p:ph idx="1" type="body"/>
          </p:nvPr>
        </p:nvSpPr>
        <p:spPr>
          <a:xfrm>
            <a:off x="609600" y="2255838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Clarity of the role and responsibilities of the government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Conducive public policies, norms and regulations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Recognition and support by government agencies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public financing mechanisms</a:t>
            </a:r>
            <a:endParaRPr/>
          </a:p>
        </p:txBody>
      </p:sp>
      <p:sp>
        <p:nvSpPr>
          <p:cNvPr id="236" name="Google Shape;236;p15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0" lang="en-US" u="none" strike="noStrike">
                <a:latin typeface="Arial"/>
                <a:ea typeface="Arial"/>
                <a:cs typeface="Arial"/>
                <a:sym typeface="Arial"/>
              </a:rPr>
              <a:t>Government support to reach the scaling ambition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949" y="1321225"/>
            <a:ext cx="4338451" cy="4111600"/>
          </a:xfrm>
          <a:prstGeom prst="rect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6"/>
          <p:cNvGrpSpPr/>
          <p:nvPr/>
        </p:nvGrpSpPr>
        <p:grpSpPr>
          <a:xfrm>
            <a:off x="441192" y="5060396"/>
            <a:ext cx="1524888" cy="1523034"/>
            <a:chOff x="5845774" y="1584784"/>
            <a:chExt cx="1347788" cy="1347788"/>
          </a:xfrm>
        </p:grpSpPr>
        <p:pic>
          <p:nvPicPr>
            <p:cNvPr descr="Image result for black box icon" id="244" name="Google Shape;24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45774" y="1584784"/>
              <a:ext cx="1347788" cy="1347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6"/>
            <p:cNvSpPr/>
            <p:nvPr/>
          </p:nvSpPr>
          <p:spPr>
            <a:xfrm>
              <a:off x="6060524" y="1859918"/>
              <a:ext cx="949876" cy="496643"/>
            </a:xfrm>
            <a:prstGeom prst="diamond">
              <a:avLst/>
            </a:prstGeom>
            <a:solidFill>
              <a:srgbClr val="7F7F7F"/>
            </a:solidFill>
            <a:ln cap="flat" cmpd="sng" w="25400">
              <a:solidFill>
                <a:srgbClr val="598C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>
            <a:off x="9245603" y="1"/>
            <a:ext cx="2684585" cy="6872379"/>
            <a:chOff x="8765104" y="-2880285"/>
            <a:chExt cx="2684585" cy="6872379"/>
          </a:xfrm>
        </p:grpSpPr>
        <p:cxnSp>
          <p:nvCxnSpPr>
            <p:cNvPr id="247" name="Google Shape;247;p16"/>
            <p:cNvCxnSpPr/>
            <p:nvPr/>
          </p:nvCxnSpPr>
          <p:spPr>
            <a:xfrm>
              <a:off x="8765104" y="-2880285"/>
              <a:ext cx="0" cy="6872379"/>
            </a:xfrm>
            <a:prstGeom prst="straightConnector1">
              <a:avLst/>
            </a:prstGeom>
            <a:noFill/>
            <a:ln cap="flat" cmpd="sng" w="76200">
              <a:solidFill>
                <a:srgbClr val="289A8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  <p:sp>
          <p:nvSpPr>
            <p:cNvPr id="248" name="Google Shape;248;p16"/>
            <p:cNvSpPr txBox="1"/>
            <p:nvPr/>
          </p:nvSpPr>
          <p:spPr>
            <a:xfrm>
              <a:off x="10213628" y="-1330886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>
              <a:off x="9171501" y="-405394"/>
              <a:ext cx="227818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Sustainable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Responsible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Systemic</a:t>
              </a:r>
              <a:endParaRPr/>
            </a:p>
          </p:txBody>
        </p:sp>
      </p:grpSp>
      <p:pic>
        <p:nvPicPr>
          <p:cNvPr id="250" name="Google Shape;2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563500"/>
            <a:ext cx="4809994" cy="464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6"/>
          <p:cNvSpPr txBox="1"/>
          <p:nvPr/>
        </p:nvSpPr>
        <p:spPr>
          <a:xfrm>
            <a:off x="3583398" y="28650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Technology/practice</a:t>
            </a: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192885" y="838200"/>
            <a:ext cx="2338891" cy="540196"/>
            <a:chOff x="-104133" y="5383431"/>
            <a:chExt cx="3508336" cy="810294"/>
          </a:xfrm>
        </p:grpSpPr>
        <p:sp>
          <p:nvSpPr>
            <p:cNvPr id="253" name="Google Shape;253;p16"/>
            <p:cNvSpPr txBox="1"/>
            <p:nvPr/>
          </p:nvSpPr>
          <p:spPr>
            <a:xfrm>
              <a:off x="218089" y="5408895"/>
              <a:ext cx="31861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Awareness and demand</a:t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-104133" y="5383431"/>
              <a:ext cx="778165" cy="523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60950" spcFirstLastPara="1" rIns="60950" wrap="square" tIns="304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rgbClr val="336D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16"/>
          <p:cNvGrpSpPr/>
          <p:nvPr/>
        </p:nvGrpSpPr>
        <p:grpSpPr>
          <a:xfrm>
            <a:off x="6025390" y="1960699"/>
            <a:ext cx="3093215" cy="352172"/>
            <a:chOff x="2128992" y="5367495"/>
            <a:chExt cx="4639822" cy="528257"/>
          </a:xfrm>
        </p:grpSpPr>
        <p:sp>
          <p:nvSpPr>
            <p:cNvPr id="256" name="Google Shape;256;p16"/>
            <p:cNvSpPr txBox="1"/>
            <p:nvPr/>
          </p:nvSpPr>
          <p:spPr>
            <a:xfrm>
              <a:off x="3582700" y="5434087"/>
              <a:ext cx="3186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Business cases</a:t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128992" y="5367495"/>
              <a:ext cx="3413359" cy="523317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rgbClr val="336D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6"/>
          <p:cNvSpPr txBox="1"/>
          <p:nvPr/>
        </p:nvSpPr>
        <p:spPr>
          <a:xfrm>
            <a:off x="7045887" y="327885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Value chain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6339767" y="436705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Finance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3462618" y="5060396"/>
            <a:ext cx="28410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Knowledge and skills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1682710" y="4526108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Collaboration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605070" y="2116173"/>
            <a:ext cx="2124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Leadership and management</a:t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1490935" y="694062"/>
            <a:ext cx="2124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Public sector governance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463463" y="3314459"/>
            <a:ext cx="25585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Evidence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How to assess them?</a:t>
            </a:r>
            <a:endParaRPr/>
          </a:p>
        </p:txBody>
      </p:sp>
      <p:sp>
        <p:nvSpPr>
          <p:cNvPr id="271" name="Google Shape;271;p17"/>
          <p:cNvSpPr txBox="1"/>
          <p:nvPr>
            <p:ph idx="1" type="body"/>
          </p:nvPr>
        </p:nvSpPr>
        <p:spPr>
          <a:xfrm>
            <a:off x="609600" y="1524000"/>
            <a:ext cx="1143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i="1"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"How confident are you that you will achieve your scaling ambition, considering the current status and planned activities of this particular ingredient?"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2" marL="533427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67"/>
              <a:buNone/>
            </a:pPr>
            <a:r>
              <a:rPr lang="en-US" sz="2267">
                <a:latin typeface="Calibri"/>
                <a:ea typeface="Calibri"/>
                <a:cs typeface="Calibri"/>
                <a:sym typeface="Calibri"/>
              </a:rPr>
              <a:t>Scoring levels include:</a:t>
            </a:r>
            <a:endParaRPr/>
          </a:p>
          <a:p>
            <a:pPr indent="0" lvl="2" marL="53342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= Yes definitely, this is not an issue for my Scaling case OR not applicable</a:t>
            </a:r>
            <a:endParaRPr i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53342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= Quite confident</a:t>
            </a:r>
            <a:endParaRPr/>
          </a:p>
          <a:p>
            <a:pPr indent="0" lvl="2" marL="53342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= Some doubts/unsure</a:t>
            </a:r>
            <a:endParaRPr/>
          </a:p>
          <a:p>
            <a:pPr indent="0" lvl="2" marL="53342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= Serious doubts</a:t>
            </a:r>
            <a:endParaRPr/>
          </a:p>
          <a:p>
            <a:pPr indent="0" lvl="2" marL="533427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None/>
            </a:pP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= No, this is very uncertain OR not enough information to answer</a:t>
            </a:r>
            <a:endParaRPr/>
          </a:p>
        </p:txBody>
      </p:sp>
      <p:sp>
        <p:nvSpPr>
          <p:cNvPr id="272" name="Google Shape;272;p17"/>
          <p:cNvSpPr/>
          <p:nvPr/>
        </p:nvSpPr>
        <p:spPr>
          <a:xfrm>
            <a:off x="5369160" y="309021"/>
            <a:ext cx="6205219" cy="95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question should be scored on a scale from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(☹) to 5 (☺) to represent your </a:t>
            </a:r>
            <a:r>
              <a:rPr b="1"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confidence </a:t>
            </a:r>
            <a:r>
              <a:rPr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reaching your scaling ambition.</a:t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0" y="5068426"/>
            <a:ext cx="1158689" cy="594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53342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33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☹</a:t>
            </a:r>
            <a:endParaRPr b="0" i="0" sz="2933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84020" y="3240728"/>
            <a:ext cx="990649" cy="594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53342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33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☺</a:t>
            </a:r>
            <a:endParaRPr b="0" i="0" sz="2933" u="sng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7"/>
          <p:cNvCxnSpPr/>
          <p:nvPr/>
        </p:nvCxnSpPr>
        <p:spPr>
          <a:xfrm>
            <a:off x="838200" y="3835699"/>
            <a:ext cx="0" cy="1073013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triangl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423694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286" name="Google Shape;286;p19"/>
          <p:cNvSpPr/>
          <p:nvPr/>
        </p:nvSpPr>
        <p:spPr>
          <a:xfrm>
            <a:off x="3262852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287" name="Google Shape;287;p19"/>
          <p:cNvSpPr/>
          <p:nvPr/>
        </p:nvSpPr>
        <p:spPr>
          <a:xfrm>
            <a:off x="6102010" y="2109233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0703" y="2900876"/>
            <a:ext cx="785975" cy="63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822" y="2750161"/>
            <a:ext cx="1234301" cy="9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6" y="2966966"/>
            <a:ext cx="1879577" cy="461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19"/>
          <p:cNvGrpSpPr/>
          <p:nvPr/>
        </p:nvGrpSpPr>
        <p:grpSpPr>
          <a:xfrm>
            <a:off x="254999" y="4581625"/>
            <a:ext cx="2557315" cy="666103"/>
            <a:chOff x="0" y="-114300"/>
            <a:chExt cx="5114629" cy="1332206"/>
          </a:xfrm>
        </p:grpSpPr>
        <p:sp>
          <p:nvSpPr>
            <p:cNvPr id="292" name="Google Shape;292;p19"/>
            <p:cNvSpPr txBox="1"/>
            <p:nvPr/>
          </p:nvSpPr>
          <p:spPr>
            <a:xfrm>
              <a:off x="0" y="-114300"/>
              <a:ext cx="5114629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WEBSITE</a:t>
              </a:r>
              <a:endParaRPr sz="1867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0" y="686478"/>
              <a:ext cx="5114629" cy="531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www.cimmyt.org</a:t>
              </a: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294" name="Google Shape;294;p19"/>
          <p:cNvGrpSpPr/>
          <p:nvPr/>
        </p:nvGrpSpPr>
        <p:grpSpPr>
          <a:xfrm>
            <a:off x="2473551" y="4581624"/>
            <a:ext cx="3962399" cy="1505158"/>
            <a:chOff x="-1725563" y="-114300"/>
            <a:chExt cx="7924796" cy="3010316"/>
          </a:xfrm>
        </p:grpSpPr>
        <p:sp>
          <p:nvSpPr>
            <p:cNvPr id="295" name="Google Shape;295;p19"/>
            <p:cNvSpPr txBox="1"/>
            <p:nvPr/>
          </p:nvSpPr>
          <p:spPr>
            <a:xfrm>
              <a:off x="0" y="-114300"/>
              <a:ext cx="4149429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TWITTER</a:t>
              </a:r>
              <a:endParaRPr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-1725563" y="686694"/>
              <a:ext cx="7924796" cy="2209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@mxboa @ lennartwol</a:t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#scaling4SD #scaling CoP</a:t>
              </a:r>
              <a:endParaRPr/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6174615" y="4581624"/>
            <a:ext cx="2147320" cy="1222922"/>
            <a:chOff x="0" y="-114300"/>
            <a:chExt cx="4294640" cy="2445844"/>
          </a:xfrm>
        </p:grpSpPr>
        <p:sp>
          <p:nvSpPr>
            <p:cNvPr id="298" name="Google Shape;298;p19"/>
            <p:cNvSpPr txBox="1"/>
            <p:nvPr/>
          </p:nvSpPr>
          <p:spPr>
            <a:xfrm>
              <a:off x="0" y="-114300"/>
              <a:ext cx="4294640" cy="57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8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E-MAIL</a:t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0" y="686478"/>
              <a:ext cx="4294640" cy="1645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m.boa@cgiar.org</a:t>
              </a:r>
              <a:endParaRPr/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3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l.woltering@cgiar.org</a:t>
              </a:r>
              <a:endParaRPr/>
            </a:p>
          </p:txBody>
        </p:sp>
      </p:grpSp>
      <p:sp>
        <p:nvSpPr>
          <p:cNvPr id="300" name="Google Shape;300;p19"/>
          <p:cNvSpPr/>
          <p:nvPr/>
        </p:nvSpPr>
        <p:spPr>
          <a:xfrm>
            <a:off x="9053881" y="2109232"/>
            <a:ext cx="2219925" cy="2219925"/>
          </a:xfrm>
          <a:custGeom>
            <a:rect b="b" l="l" r="r" t="t"/>
            <a:pathLst>
              <a:path extrusionOk="0" h="3508839" w="3508839">
                <a:moveTo>
                  <a:pt x="0" y="0"/>
                </a:moveTo>
                <a:lnTo>
                  <a:pt x="0" y="3508839"/>
                </a:lnTo>
                <a:lnTo>
                  <a:pt x="3508839" y="3508839"/>
                </a:lnTo>
                <a:lnTo>
                  <a:pt x="3508839" y="0"/>
                </a:lnTo>
                <a:lnTo>
                  <a:pt x="0" y="0"/>
                </a:lnTo>
                <a:close/>
                <a:moveTo>
                  <a:pt x="3447879" y="3447879"/>
                </a:moveTo>
                <a:lnTo>
                  <a:pt x="59690" y="3447879"/>
                </a:lnTo>
                <a:lnTo>
                  <a:pt x="59690" y="59690"/>
                </a:lnTo>
                <a:lnTo>
                  <a:pt x="3447879" y="59690"/>
                </a:lnTo>
                <a:lnTo>
                  <a:pt x="3447879" y="3447879"/>
                </a:lnTo>
                <a:close/>
              </a:path>
            </a:pathLst>
          </a:custGeom>
          <a:solidFill>
            <a:srgbClr val="346E6F"/>
          </a:solidFill>
          <a:ln>
            <a:noFill/>
          </a:ln>
        </p:spPr>
      </p:sp>
      <p:sp>
        <p:nvSpPr>
          <p:cNvPr id="301" name="Google Shape;301;p19"/>
          <p:cNvSpPr txBox="1"/>
          <p:nvPr/>
        </p:nvSpPr>
        <p:spPr>
          <a:xfrm>
            <a:off x="9053881" y="4581624"/>
            <a:ext cx="2147320" cy="28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8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rPr>
              <a:t>Scaling CoP</a:t>
            </a:r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9053881" y="4982012"/>
            <a:ext cx="2147320" cy="265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 working group</a:t>
            </a:r>
            <a:endParaRPr/>
          </a:p>
        </p:txBody>
      </p:sp>
      <p:pic>
        <p:nvPicPr>
          <p:cNvPr id="303" name="Google Shape;30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0466" y="2568917"/>
            <a:ext cx="1834150" cy="1300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CONNECT WITH 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6751"/>
            <a:ext cx="12192000" cy="74117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br>
              <a:rPr lang="en-US"/>
            </a:b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5781963" y="1761062"/>
            <a:ext cx="6096000" cy="4804390"/>
            <a:chOff x="0" y="2348"/>
            <a:chExt cx="6096000" cy="4804390"/>
          </a:xfrm>
        </p:grpSpPr>
        <p:sp>
          <p:nvSpPr>
            <p:cNvPr id="86" name="Google Shape;86;p2"/>
            <p:cNvSpPr/>
            <p:nvPr/>
          </p:nvSpPr>
          <p:spPr>
            <a:xfrm>
              <a:off x="0" y="2348"/>
              <a:ext cx="6096000" cy="1549803"/>
            </a:xfrm>
            <a:prstGeom prst="rect">
              <a:avLst/>
            </a:prstGeom>
            <a:solidFill>
              <a:srgbClr val="5C922F">
                <a:alpha val="60784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0" y="2348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1. Construct a scaling ambition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(what, for who, why, by who…)</a:t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0" y="1669568"/>
              <a:ext cx="6096000" cy="1549803"/>
            </a:xfrm>
            <a:prstGeom prst="rect">
              <a:avLst/>
            </a:prstGeom>
            <a:solidFill>
              <a:srgbClr val="5C922F">
                <a:alpha val="7098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0" y="1669568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. Assess the status of 10 scaling ingredients </a:t>
              </a: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for achieving a scaling ambition</a:t>
              </a:r>
              <a:endPara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0" y="3256935"/>
              <a:ext cx="6096000" cy="1549803"/>
            </a:xfrm>
            <a:prstGeom prst="rect">
              <a:avLst/>
            </a:prstGeom>
            <a:solidFill>
              <a:srgbClr val="5C922F">
                <a:alpha val="7098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0" y="3256935"/>
              <a:ext cx="6096000" cy="15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b="1" i="0" lang="en-US" sz="2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Identify bottlenecks and opportunities</a:t>
              </a: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781963" y="3366213"/>
            <a:ext cx="6096000" cy="1594087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3"/>
          <p:cNvGrpSpPr/>
          <p:nvPr/>
        </p:nvGrpSpPr>
        <p:grpSpPr>
          <a:xfrm>
            <a:off x="213002" y="3027149"/>
            <a:ext cx="11775521" cy="1385355"/>
            <a:chOff x="3451" y="71145"/>
            <a:chExt cx="11775521" cy="1385355"/>
          </a:xfrm>
        </p:grpSpPr>
        <p:sp>
          <p:nvSpPr>
            <p:cNvPr id="100" name="Google Shape;100;p3"/>
            <p:cNvSpPr/>
            <p:nvPr/>
          </p:nvSpPr>
          <p:spPr>
            <a:xfrm>
              <a:off x="3451" y="71145"/>
              <a:ext cx="3463388" cy="138535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52822A"/>
                </a:gs>
                <a:gs pos="48000">
                  <a:srgbClr val="7EC247"/>
                </a:gs>
                <a:gs pos="100000">
                  <a:srgbClr val="AFD98D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3451" y="71145"/>
              <a:ext cx="3117049" cy="138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128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74162" y="71145"/>
              <a:ext cx="3463388" cy="1385355"/>
            </a:xfrm>
            <a:prstGeom prst="chevron">
              <a:avLst>
                <a:gd fmla="val 50000" name="adj"/>
              </a:avLst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3466840" y="71145"/>
              <a:ext cx="2078033" cy="138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Proof of concept</a:t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44873" y="71145"/>
              <a:ext cx="3463388" cy="1385355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2822A"/>
                </a:gs>
                <a:gs pos="48000">
                  <a:srgbClr val="7EC247"/>
                </a:gs>
                <a:gs pos="100000">
                  <a:srgbClr val="AFD98D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6237551" y="71145"/>
              <a:ext cx="2078033" cy="138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Piloting</a:t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315584" y="71145"/>
              <a:ext cx="3463388" cy="1385355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2B381E"/>
                </a:gs>
                <a:gs pos="48000">
                  <a:srgbClr val="465A31"/>
                </a:gs>
                <a:gs pos="100000">
                  <a:srgbClr val="8DAE6A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9008262" y="71145"/>
              <a:ext cx="2078033" cy="1385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000" lIns="96000" spcFirstLastPara="1" rIns="32000" wrap="square" tIns="6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Scaling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8572" y="1349132"/>
            <a:ext cx="2616443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019" y="1193740"/>
            <a:ext cx="1555673" cy="171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8549" y="1260231"/>
            <a:ext cx="2286000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9894" y="1323638"/>
            <a:ext cx="2047567" cy="1702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3"/>
          <p:cNvGrpSpPr/>
          <p:nvPr/>
        </p:nvGrpSpPr>
        <p:grpSpPr>
          <a:xfrm>
            <a:off x="7903227" y="2853781"/>
            <a:ext cx="1790688" cy="1629868"/>
            <a:chOff x="5845774" y="1584784"/>
            <a:chExt cx="1347788" cy="1347788"/>
          </a:xfrm>
        </p:grpSpPr>
        <p:pic>
          <p:nvPicPr>
            <p:cNvPr descr="Image result for black box icon" id="113" name="Google Shape;113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45774" y="1584784"/>
              <a:ext cx="1347788" cy="1347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6060524" y="1859918"/>
              <a:ext cx="949876" cy="496643"/>
            </a:xfrm>
            <a:prstGeom prst="diamond">
              <a:avLst/>
            </a:prstGeom>
            <a:solidFill>
              <a:srgbClr val="7F7F7F"/>
            </a:solidFill>
            <a:ln cap="flat" cmpd="sng" w="25400">
              <a:solidFill>
                <a:srgbClr val="598C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4"/>
          <p:cNvGrpSpPr/>
          <p:nvPr/>
        </p:nvGrpSpPr>
        <p:grpSpPr>
          <a:xfrm>
            <a:off x="441192" y="5060396"/>
            <a:ext cx="1524888" cy="1523034"/>
            <a:chOff x="5845774" y="1584784"/>
            <a:chExt cx="1347788" cy="1347788"/>
          </a:xfrm>
        </p:grpSpPr>
        <p:pic>
          <p:nvPicPr>
            <p:cNvPr descr="Image result for black box icon"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45774" y="1584784"/>
              <a:ext cx="1347788" cy="1347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4"/>
            <p:cNvSpPr/>
            <p:nvPr/>
          </p:nvSpPr>
          <p:spPr>
            <a:xfrm>
              <a:off x="6060524" y="1859918"/>
              <a:ext cx="949876" cy="496643"/>
            </a:xfrm>
            <a:prstGeom prst="diamond">
              <a:avLst/>
            </a:prstGeom>
            <a:solidFill>
              <a:srgbClr val="7F7F7F"/>
            </a:solidFill>
            <a:ln cap="flat" cmpd="sng" w="25400">
              <a:solidFill>
                <a:srgbClr val="598C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9245603" y="1"/>
            <a:ext cx="2684585" cy="6872379"/>
            <a:chOff x="8765104" y="-2880285"/>
            <a:chExt cx="2684585" cy="6872379"/>
          </a:xfrm>
        </p:grpSpPr>
        <p:cxnSp>
          <p:nvCxnSpPr>
            <p:cNvPr id="124" name="Google Shape;124;p4"/>
            <p:cNvCxnSpPr/>
            <p:nvPr/>
          </p:nvCxnSpPr>
          <p:spPr>
            <a:xfrm>
              <a:off x="8765104" y="-2880285"/>
              <a:ext cx="0" cy="6872379"/>
            </a:xfrm>
            <a:prstGeom prst="straightConnector1">
              <a:avLst/>
            </a:prstGeom>
            <a:noFill/>
            <a:ln cap="flat" cmpd="sng" w="76200">
              <a:solidFill>
                <a:srgbClr val="289A8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  <p:sp>
          <p:nvSpPr>
            <p:cNvPr id="125" name="Google Shape;125;p4"/>
            <p:cNvSpPr txBox="1"/>
            <p:nvPr/>
          </p:nvSpPr>
          <p:spPr>
            <a:xfrm>
              <a:off x="10213628" y="-1330886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9171501" y="-405394"/>
              <a:ext cx="227818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Sustainable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Responsible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289A8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89A82"/>
                  </a:solidFill>
                  <a:latin typeface="Arial"/>
                  <a:ea typeface="Arial"/>
                  <a:cs typeface="Arial"/>
                  <a:sym typeface="Arial"/>
                </a:rPr>
                <a:t>+ Systemic</a:t>
              </a:r>
              <a:endParaRPr/>
            </a:p>
          </p:txBody>
        </p:sp>
      </p:grp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563500"/>
            <a:ext cx="4809994" cy="4645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3583398" y="28650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Technology/practice</a:t>
            </a: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6192885" y="838200"/>
            <a:ext cx="2338891" cy="540196"/>
            <a:chOff x="-104133" y="5383431"/>
            <a:chExt cx="3508336" cy="810294"/>
          </a:xfrm>
        </p:grpSpPr>
        <p:sp>
          <p:nvSpPr>
            <p:cNvPr id="130" name="Google Shape;130;p4"/>
            <p:cNvSpPr txBox="1"/>
            <p:nvPr/>
          </p:nvSpPr>
          <p:spPr>
            <a:xfrm>
              <a:off x="218089" y="5408895"/>
              <a:ext cx="31861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Awareness and demand</a:t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4133" y="5383431"/>
              <a:ext cx="778165" cy="523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60950" spcFirstLastPara="1" rIns="60950" wrap="square" tIns="304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rgbClr val="336D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6025390" y="1960699"/>
            <a:ext cx="3093215" cy="352172"/>
            <a:chOff x="2128992" y="5367495"/>
            <a:chExt cx="4639822" cy="528257"/>
          </a:xfrm>
        </p:grpSpPr>
        <p:sp>
          <p:nvSpPr>
            <p:cNvPr id="133" name="Google Shape;133;p4"/>
            <p:cNvSpPr txBox="1"/>
            <p:nvPr/>
          </p:nvSpPr>
          <p:spPr>
            <a:xfrm>
              <a:off x="3582700" y="5434087"/>
              <a:ext cx="3186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Business cases</a:t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8992" y="5367495"/>
              <a:ext cx="3413359" cy="523317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0475" lIns="60950" spcFirstLastPara="1" rIns="60950" wrap="square" tIns="304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67">
                <a:solidFill>
                  <a:srgbClr val="336D6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4"/>
          <p:cNvSpPr txBox="1"/>
          <p:nvPr/>
        </p:nvSpPr>
        <p:spPr>
          <a:xfrm>
            <a:off x="7045887" y="327885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Value chain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339767" y="4367051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Finance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3462618" y="5060396"/>
            <a:ext cx="28410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Knowledge and skills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682710" y="4526108"/>
            <a:ext cx="21240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Collaboration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605070" y="2116173"/>
            <a:ext cx="2124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Leadership and management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1490935" y="694062"/>
            <a:ext cx="2124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Public sector governance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463463" y="3314459"/>
            <a:ext cx="25585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Evidence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609600" y="1524000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609600" y="2286000"/>
            <a:ext cx="5386917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10" lvl="0" marL="19051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ingredient changes the taste of another;</a:t>
            </a:r>
            <a:endParaRPr/>
          </a:p>
          <a:p>
            <a:pPr indent="-190510" lvl="0" marL="19051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perfect combination or flavor depends on the context;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ingredients do we have? Which ones are missing?</a:t>
            </a:r>
            <a:endParaRPr/>
          </a:p>
        </p:txBody>
      </p:sp>
      <p:pic>
        <p:nvPicPr>
          <p:cNvPr descr="A cutting board with vegetables and a knife&#10;&#10;Description automatically generated with low confidence" id="149" name="Google Shape;149;p5"/>
          <p:cNvPicPr preferRelativeResize="0"/>
          <p:nvPr/>
        </p:nvPicPr>
        <p:blipFill rotWithShape="1">
          <a:blip r:embed="rId3">
            <a:alphaModFix/>
          </a:blip>
          <a:srcRect b="2973" l="0" r="0" t="12119"/>
          <a:stretch/>
        </p:blipFill>
        <p:spPr>
          <a:xfrm>
            <a:off x="6197600" y="1524000"/>
            <a:ext cx="53848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The Scaling Ingredients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923062" y="1163279"/>
            <a:ext cx="7873329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7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Technology / practice</a:t>
            </a:r>
            <a:endParaRPr/>
          </a:p>
        </p:txBody>
      </p:sp>
      <p:pic>
        <p:nvPicPr>
          <p:cNvPr id="158" name="Google Shape;158;p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8159" l="0" r="0" t="18160"/>
          <a:stretch/>
        </p:blipFill>
        <p:spPr>
          <a:xfrm>
            <a:off x="9811021" y="3262131"/>
            <a:ext cx="2423160" cy="20574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A picture containing person, people&#10;&#10;Description automatically generated"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7836" y="127084"/>
            <a:ext cx="2876821" cy="280110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A person standing next to a machine&#10;&#10;Description automatically generated with low confidence" id="160" name="Google Shape;1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324" y="1943907"/>
            <a:ext cx="3151652" cy="297018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61" name="Google Shape;161;p6"/>
          <p:cNvSpPr txBox="1"/>
          <p:nvPr/>
        </p:nvSpPr>
        <p:spPr>
          <a:xfrm>
            <a:off x="280543" y="151005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effective and efficient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 for the issue at stake</a:t>
            </a:r>
            <a:endParaRPr/>
          </a:p>
        </p:txBody>
      </p:sp>
      <p:sp>
        <p:nvSpPr>
          <p:cNvPr id="162" name="Google Shape;162;p6"/>
          <p:cNvSpPr txBox="1"/>
          <p:nvPr>
            <p:ph idx="2" type="body"/>
          </p:nvPr>
        </p:nvSpPr>
        <p:spPr>
          <a:xfrm>
            <a:off x="609600" y="2538230"/>
            <a:ext cx="5386917" cy="350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Characteristics of the innovation: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Relevant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Comparative advantage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Easy to understand and use 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Compatible with local needs, circumstances and preferences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Awareness and demand</a:t>
            </a:r>
            <a:endParaRPr/>
          </a:p>
        </p:txBody>
      </p:sp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609600" y="1527638"/>
            <a:ext cx="10974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/>
              <a:t>A wish and readiness to use and produce the innovation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762000" y="2312569"/>
            <a:ext cx="6093068" cy="1813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Desire and need recognized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Existence of information and effective communication channels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of potential demand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37037" l="0" r="0" t="0"/>
          <a:stretch/>
        </p:blipFill>
        <p:spPr>
          <a:xfrm>
            <a:off x="8229600" y="1417638"/>
            <a:ext cx="3505199" cy="34290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200"/>
              <a:buFont typeface="Arial"/>
              <a:buNone/>
            </a:pPr>
            <a:r>
              <a:rPr lang="en-US"/>
              <a:t>Business cases</a:t>
            </a:r>
            <a:endParaRPr/>
          </a:p>
        </p:txBody>
      </p:sp>
      <p:sp>
        <p:nvSpPr>
          <p:cNvPr id="176" name="Google Shape;176;p8"/>
          <p:cNvSpPr txBox="1"/>
          <p:nvPr>
            <p:ph idx="1" type="body"/>
          </p:nvPr>
        </p:nvSpPr>
        <p:spPr>
          <a:xfrm>
            <a:off x="609600" y="1096108"/>
            <a:ext cx="109728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/>
              <a:t>Incentives and attractive value propositions to support the scaling of the innovation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0391" y="2239718"/>
            <a:ext cx="4754880" cy="375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762000" y="2312569"/>
            <a:ext cx="6093068" cy="2284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Viable business cases for the innovation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Enough information available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of the supply chain actors to invest time and resources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climate conducive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9A82"/>
              </a:buClr>
              <a:buSzPts val="3800"/>
              <a:buFont typeface="Arial"/>
              <a:buNone/>
            </a:pPr>
            <a:r>
              <a:rPr lang="en-US"/>
              <a:t>Value chain</a:t>
            </a:r>
            <a:endParaRPr/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5867400" y="2133600"/>
            <a:ext cx="5283200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innovation can be  supplied in the right quality, quantity, and in a timely manner;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Adequately developed relations between the various actors in the supply chain;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Performance of the sector value chain conducive to scaling </a:t>
            </a:r>
            <a:endParaRPr/>
          </a:p>
          <a:p>
            <a:pPr indent="-342900" lvl="0" marL="34290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Target group and other value chain actors adequately organized.</a:t>
            </a:r>
            <a:endParaRPr/>
          </a:p>
        </p:txBody>
      </p:sp>
      <p:sp>
        <p:nvSpPr>
          <p:cNvPr id="185" name="Google Shape;185;p9"/>
          <p:cNvSpPr txBox="1"/>
          <p:nvPr>
            <p:ph idx="3" type="body"/>
          </p:nvPr>
        </p:nvSpPr>
        <p:spPr>
          <a:xfrm>
            <a:off x="609600" y="1524000"/>
            <a:ext cx="11074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/>
              <a:t>Effective links between actors to pursue business cases and bridge supply and demand</a:t>
            </a:r>
            <a:endParaRPr/>
          </a:p>
        </p:txBody>
      </p:sp>
      <p:pic>
        <p:nvPicPr>
          <p:cNvPr descr="Sacks, White, Bag, Heap, Sackcloth" id="186" name="Google Shape;186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288" y="2254515"/>
            <a:ext cx="3654425" cy="3522133"/>
          </a:xfrm>
          <a:prstGeom prst="ellipse">
            <a:avLst/>
          </a:prstGeom>
          <a:noFill/>
          <a:ln>
            <a:noFill/>
          </a:ln>
          <a:effectLst>
            <a:outerShdw blurRad="127000" rotWithShape="0" algn="bl">
              <a:srgbClr val="000000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One">
  <a:themeElements>
    <a:clrScheme name="Color palete CIMMYT">
      <a:dk1>
        <a:srgbClr val="000000"/>
      </a:dk1>
      <a:lt1>
        <a:srgbClr val="FFFFFF"/>
      </a:lt1>
      <a:dk2>
        <a:srgbClr val="00B0F0"/>
      </a:dk2>
      <a:lt2>
        <a:srgbClr val="DC7610"/>
      </a:lt2>
      <a:accent1>
        <a:srgbClr val="7BC142"/>
      </a:accent1>
      <a:accent2>
        <a:srgbClr val="41542E"/>
      </a:accent2>
      <a:accent3>
        <a:srgbClr val="F2E6D7"/>
      </a:accent3>
      <a:accent4>
        <a:srgbClr val="4D4D4F"/>
      </a:accent4>
      <a:accent5>
        <a:srgbClr val="BCBE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2015-06-16T20:26:42Z</dcterms:created>
  <dc:creator>STORR, Samuel James (CIMMYT)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0x0101002D663BDC0239AE41A2096A37E60A1B46</vt:lpwstr>
  </property>
</Properties>
</file>